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2.xml" ContentType="application/vnd.openxmlformats-officedocument.themeOverride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5.xml" ContentType="application/vnd.openxmlformats-officedocument.presentationml.notesSlide+xml"/>
  <Override PartName="/ppt/charts/chart9.xml" ContentType="application/vnd.openxmlformats-officedocument.drawingml.chart+xml"/>
  <Override PartName="/ppt/notesSlides/notesSlide16.xml" ContentType="application/vnd.openxmlformats-officedocument.presentationml.notesSlid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7.xml" ContentType="application/vnd.openxmlformats-officedocument.presentationml.notesSlide+xml"/>
  <Override PartName="/ppt/charts/chart12.xml" ContentType="application/vnd.openxmlformats-officedocument.drawingml.char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83" r:id="rId2"/>
    <p:sldId id="331" r:id="rId3"/>
    <p:sldId id="347" r:id="rId4"/>
    <p:sldId id="281" r:id="rId5"/>
    <p:sldId id="341" r:id="rId6"/>
    <p:sldId id="373" r:id="rId7"/>
    <p:sldId id="328" r:id="rId8"/>
    <p:sldId id="282" r:id="rId9"/>
    <p:sldId id="343" r:id="rId10"/>
    <p:sldId id="351" r:id="rId11"/>
    <p:sldId id="276" r:id="rId12"/>
    <p:sldId id="375" r:id="rId13"/>
    <p:sldId id="348" r:id="rId14"/>
    <p:sldId id="371" r:id="rId15"/>
    <p:sldId id="324" r:id="rId16"/>
    <p:sldId id="372" r:id="rId17"/>
    <p:sldId id="349" r:id="rId18"/>
    <p:sldId id="374" r:id="rId19"/>
    <p:sldId id="350" r:id="rId20"/>
  </p:sldIdLst>
  <p:sldSz cx="9144000" cy="6858000" type="letter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1067"/>
    <a:srgbClr val="007CBA"/>
    <a:srgbClr val="E81067"/>
    <a:srgbClr val="6D3075"/>
    <a:srgbClr val="77BC1F"/>
    <a:srgbClr val="C7BC1F"/>
    <a:srgbClr val="00AF41"/>
    <a:srgbClr val="FF9E16"/>
    <a:srgbClr val="0083BE"/>
    <a:srgbClr val="D926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09" autoAdjust="0"/>
    <p:restoredTop sz="93557" autoAdjust="0"/>
  </p:normalViewPr>
  <p:slideViewPr>
    <p:cSldViewPr>
      <p:cViewPr varScale="1">
        <p:scale>
          <a:sx n="80" d="100"/>
          <a:sy n="80" d="100"/>
        </p:scale>
        <p:origin x="148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-3756"/>
    </p:cViewPr>
  </p:sorterViewPr>
  <p:notesViewPr>
    <p:cSldViewPr>
      <p:cViewPr varScale="1">
        <p:scale>
          <a:sx n="87" d="100"/>
          <a:sy n="87" d="100"/>
        </p:scale>
        <p:origin x="384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28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roadf\AppData\Local\Microsoft\Windows\INetCache\Content.Outlook\F3IZTTAS\Copy%20of%20PCDOCS-%232352013-v1-Sales_Analysis_Spreadsheet%20Updated%2008092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palds\AppData\Roaming\OpenText\DM\Temp\PCDOCS-%232366860-v17-VARSS_2021_AMR_Figures_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palds\AppData\Roaming\OpenText\DM\Temp\PCDOCS-%232366860-v21-VARSS_2021_AMR_Figures_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roadf\AppData\Local\Microsoft\Windows\INetCache\Content.Outlook\F3IZTTAS\Copy%20of%20PCDOCS-%232352013-v1-Sales_Analysis_Spreadsheet%20Updated%2008092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spalds\AppData\Roaming\OpenText\DM\Temp\PCDOCS-%232366860-v21-VARSS_2021_AMR_Figures_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spalds\AppData\Roaming\OpenText\DM\Temp\PCDOCS-%232366860-v21-VARSS_2021_AMR_Figures_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palds\AppData\Roaming\OpenText\DM\Temp\PCDOCS-%232366860-v17-VARSS_2021_AMR_Figures_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palds\AppData\Roaming\OpenText\DM\Temp\PCDOCS-%232366860-v21-VARSS_2021_AMR_Figures_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palds\AppData\Roaming\OpenText\DM\Temp\PCDOCS-%232366860-v21-VARSS_2021_AMR_Figures_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mgkg!$R$44</c:f>
              <c:strCache>
                <c:ptCount val="1"/>
                <c:pt idx="0">
                  <c:v>Tetracyclines </c:v>
                </c:pt>
              </c:strCache>
            </c:strRef>
          </c:tx>
          <c:spPr>
            <a:ln w="22225" cap="rnd">
              <a:solidFill>
                <a:srgbClr val="78B832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rgbClr val="78B832"/>
              </a:solidFill>
              <a:ln w="9525">
                <a:noFill/>
              </a:ln>
              <a:effectLst/>
            </c:spPr>
          </c:marker>
          <c:cat>
            <c:numRef>
              <c:f>mgkg!$S$43:$Z$43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</c:numCache>
            </c:numRef>
          </c:cat>
          <c:val>
            <c:numRef>
              <c:f>mgkg!$S$44:$Z$44</c:f>
              <c:numCache>
                <c:formatCode>0.00</c:formatCode>
                <c:ptCount val="8"/>
                <c:pt idx="0">
                  <c:v>26.050358299999999</c:v>
                </c:pt>
                <c:pt idx="1">
                  <c:v>23.6094212</c:v>
                </c:pt>
                <c:pt idx="2">
                  <c:v>14.9608078</c:v>
                </c:pt>
                <c:pt idx="3">
                  <c:v>13.1050541</c:v>
                </c:pt>
                <c:pt idx="4">
                  <c:v>11.745796800000001</c:v>
                </c:pt>
                <c:pt idx="5">
                  <c:v>10.223254000000001</c:v>
                </c:pt>
                <c:pt idx="6">
                  <c:v>10.178236</c:v>
                </c:pt>
                <c:pt idx="7">
                  <c:v>9.5806798999999998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731-4F37-8E58-3D8D06E0F6E0}"/>
            </c:ext>
          </c:extLst>
        </c:ser>
        <c:ser>
          <c:idx val="1"/>
          <c:order val="1"/>
          <c:tx>
            <c:strRef>
              <c:f>mgkg!$R$45</c:f>
              <c:strCache>
                <c:ptCount val="1"/>
                <c:pt idx="0">
                  <c:v>Penicillins </c:v>
                </c:pt>
              </c:strCache>
            </c:strRef>
          </c:tx>
          <c:spPr>
            <a:ln w="22225" cap="rnd">
              <a:solidFill>
                <a:srgbClr val="FFCC00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rgbClr val="FFCC00"/>
              </a:solidFill>
              <a:ln w="9525">
                <a:noFill/>
              </a:ln>
              <a:effectLst/>
            </c:spPr>
          </c:marker>
          <c:cat>
            <c:numRef>
              <c:f>mgkg!$S$43:$Z$43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</c:numCache>
            </c:numRef>
          </c:cat>
          <c:val>
            <c:numRef>
              <c:f>mgkg!$S$45:$Z$45</c:f>
              <c:numCache>
                <c:formatCode>0.00</c:formatCode>
                <c:ptCount val="8"/>
                <c:pt idx="0">
                  <c:v>11.421201</c:v>
                </c:pt>
                <c:pt idx="1">
                  <c:v>9.8165368999999991</c:v>
                </c:pt>
                <c:pt idx="2">
                  <c:v>7.9343874999999997</c:v>
                </c:pt>
                <c:pt idx="3">
                  <c:v>7.2641942000000004</c:v>
                </c:pt>
                <c:pt idx="4">
                  <c:v>6.7066756999999999</c:v>
                </c:pt>
                <c:pt idx="5">
                  <c:v>7.4522344</c:v>
                </c:pt>
                <c:pt idx="6">
                  <c:v>7.9622134999999998</c:v>
                </c:pt>
                <c:pt idx="7">
                  <c:v>7.6082079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731-4F37-8E58-3D8D06E0F6E0}"/>
            </c:ext>
          </c:extLst>
        </c:ser>
        <c:ser>
          <c:idx val="2"/>
          <c:order val="2"/>
          <c:tx>
            <c:strRef>
              <c:f>mgkg!$R$46</c:f>
              <c:strCache>
                <c:ptCount val="1"/>
                <c:pt idx="0">
                  <c:v>Trimethoprim/
Sulphonamides</c:v>
                </c:pt>
              </c:strCache>
            </c:strRef>
          </c:tx>
          <c:spPr>
            <a:ln w="22225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rgbClr val="0070C0"/>
              </a:solidFill>
              <a:ln w="9525">
                <a:noFill/>
              </a:ln>
              <a:effectLst/>
            </c:spPr>
          </c:marker>
          <c:cat>
            <c:numRef>
              <c:f>mgkg!$S$43:$Z$43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</c:numCache>
            </c:numRef>
          </c:cat>
          <c:val>
            <c:numRef>
              <c:f>mgkg!$S$46:$Z$46</c:f>
              <c:numCache>
                <c:formatCode>0.00</c:formatCode>
                <c:ptCount val="8"/>
                <c:pt idx="0">
                  <c:v>10.049687499999999</c:v>
                </c:pt>
                <c:pt idx="1">
                  <c:v>9.6866377000000004</c:v>
                </c:pt>
                <c:pt idx="2">
                  <c:v>6.9925385999999996</c:v>
                </c:pt>
                <c:pt idx="3">
                  <c:v>3.2839181000000002</c:v>
                </c:pt>
                <c:pt idx="4">
                  <c:v>3.2095842999999999</c:v>
                </c:pt>
                <c:pt idx="5">
                  <c:v>3.5408826000000002</c:v>
                </c:pt>
                <c:pt idx="6">
                  <c:v>3.4710949000000002</c:v>
                </c:pt>
                <c:pt idx="7">
                  <c:v>3.0815473999999998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731-4F37-8E58-3D8D06E0F6E0}"/>
            </c:ext>
          </c:extLst>
        </c:ser>
        <c:ser>
          <c:idx val="3"/>
          <c:order val="3"/>
          <c:tx>
            <c:strRef>
              <c:f>mgkg!$R$47</c:f>
              <c:strCache>
                <c:ptCount val="1"/>
                <c:pt idx="0">
                  <c:v>Aminoglycosides </c:v>
                </c:pt>
              </c:strCache>
            </c:strRef>
          </c:tx>
          <c:spPr>
            <a:ln w="22225" cap="rnd">
              <a:solidFill>
                <a:srgbClr val="CC0000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rgbClr val="CC0000"/>
              </a:solidFill>
              <a:ln w="9525">
                <a:noFill/>
              </a:ln>
              <a:effectLst/>
            </c:spPr>
          </c:marker>
          <c:cat>
            <c:numRef>
              <c:f>mgkg!$S$43:$Z$43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</c:numCache>
            </c:numRef>
          </c:cat>
          <c:val>
            <c:numRef>
              <c:f>mgkg!$S$47:$Z$47</c:f>
              <c:numCache>
                <c:formatCode>0.00</c:formatCode>
                <c:ptCount val="8"/>
                <c:pt idx="0">
                  <c:v>3.6222533000000001</c:v>
                </c:pt>
                <c:pt idx="1">
                  <c:v>3.533325</c:v>
                </c:pt>
                <c:pt idx="2">
                  <c:v>2.1666945000000002</c:v>
                </c:pt>
                <c:pt idx="3">
                  <c:v>2.5332533000000002</c:v>
                </c:pt>
                <c:pt idx="4">
                  <c:v>2.5116025999999998</c:v>
                </c:pt>
                <c:pt idx="5">
                  <c:v>3.3656761999999998</c:v>
                </c:pt>
                <c:pt idx="6">
                  <c:v>3.0089093999999998</c:v>
                </c:pt>
                <c:pt idx="7">
                  <c:v>3.0440296999999998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731-4F37-8E58-3D8D06E0F6E0}"/>
            </c:ext>
          </c:extLst>
        </c:ser>
        <c:ser>
          <c:idx val="4"/>
          <c:order val="4"/>
          <c:tx>
            <c:strRef>
              <c:f>mgkg!$R$48</c:f>
              <c:strCache>
                <c:ptCount val="1"/>
                <c:pt idx="0">
                  <c:v>Macrolides</c:v>
                </c:pt>
              </c:strCache>
            </c:strRef>
          </c:tx>
          <c:spPr>
            <a:ln w="22225" cap="rnd">
              <a:solidFill>
                <a:srgbClr val="7030A0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rgbClr val="7030A0"/>
              </a:solidFill>
              <a:ln w="9525">
                <a:noFill/>
              </a:ln>
              <a:effectLst/>
            </c:spPr>
          </c:marker>
          <c:cat>
            <c:numRef>
              <c:f>mgkg!$S$43:$Z$43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</c:numCache>
            </c:numRef>
          </c:cat>
          <c:val>
            <c:numRef>
              <c:f>mgkg!$S$48:$Z$48</c:f>
              <c:numCache>
                <c:formatCode>0.00</c:formatCode>
                <c:ptCount val="8"/>
                <c:pt idx="0">
                  <c:v>7.2136100000000001</c:v>
                </c:pt>
                <c:pt idx="1">
                  <c:v>5.4721840999999998</c:v>
                </c:pt>
                <c:pt idx="2">
                  <c:v>3.9934365999999999</c:v>
                </c:pt>
                <c:pt idx="3">
                  <c:v>3.2198153</c:v>
                </c:pt>
                <c:pt idx="4">
                  <c:v>2.2933264000000002</c:v>
                </c:pt>
                <c:pt idx="5">
                  <c:v>2.3389668000000001</c:v>
                </c:pt>
                <c:pt idx="6">
                  <c:v>3.0180251999999999</c:v>
                </c:pt>
                <c:pt idx="7">
                  <c:v>2.6659527000000001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731-4F37-8E58-3D8D06E0F6E0}"/>
            </c:ext>
          </c:extLst>
        </c:ser>
        <c:ser>
          <c:idx val="5"/>
          <c:order val="5"/>
          <c:tx>
            <c:strRef>
              <c:f>mgkg!$R$49</c:f>
              <c:strCache>
                <c:ptCount val="1"/>
                <c:pt idx="0">
                  <c:v>Other*</c:v>
                </c:pt>
              </c:strCache>
            </c:strRef>
          </c:tx>
          <c:spPr>
            <a:ln w="22225" cap="rnd">
              <a:solidFill>
                <a:srgbClr val="996633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rgbClr val="996633"/>
              </a:solidFill>
              <a:ln w="9525">
                <a:noFill/>
              </a:ln>
              <a:effectLst/>
            </c:spPr>
          </c:marker>
          <c:cat>
            <c:numRef>
              <c:f>mgkg!$S$43:$Z$43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</c:numCache>
            </c:numRef>
          </c:cat>
          <c:val>
            <c:numRef>
              <c:f>mgkg!$S$49:$Z$49</c:f>
              <c:numCache>
                <c:formatCode>0.0</c:formatCode>
                <c:ptCount val="8"/>
                <c:pt idx="0">
                  <c:v>3.9577061000000002</c:v>
                </c:pt>
                <c:pt idx="1">
                  <c:v>4.4034882</c:v>
                </c:pt>
                <c:pt idx="2">
                  <c:v>2.9790754000000006</c:v>
                </c:pt>
                <c:pt idx="3">
                  <c:v>2.7019813000000004</c:v>
                </c:pt>
                <c:pt idx="4">
                  <c:v>2.4930649000000003</c:v>
                </c:pt>
                <c:pt idx="5">
                  <c:v>3.5281899999999999</c:v>
                </c:pt>
                <c:pt idx="6">
                  <c:v>2.6010829000000002</c:v>
                </c:pt>
                <c:pt idx="7">
                  <c:v>2.3009357000000001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731-4F37-8E58-3D8D06E0F6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40495680"/>
        <c:axId val="840493712"/>
      </c:lineChart>
      <c:catAx>
        <c:axId val="840495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40493712"/>
        <c:crosses val="autoZero"/>
        <c:auto val="1"/>
        <c:lblAlgn val="ctr"/>
        <c:lblOffset val="100"/>
        <c:noMultiLvlLbl val="0"/>
      </c:catAx>
      <c:valAx>
        <c:axId val="840493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 b="1">
                    <a:solidFill>
                      <a:sysClr val="windowText" lastClr="000000"/>
                    </a:solidFill>
                  </a:rPr>
                  <a:t>Active ingredient (mg/kg)</a:t>
                </a:r>
              </a:p>
            </c:rich>
          </c:tx>
          <c:layout>
            <c:manualLayout>
              <c:xMode val="edge"/>
              <c:yMode val="edge"/>
              <c:x val="1.1344317241599695E-2"/>
              <c:y val="0.1937716540907798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40495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'Zoonotic E. coli'!$F$6:$H$6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6D3075"/>
            </a:solidFill>
            <a:ln>
              <a:noFill/>
            </a:ln>
            <a:effectLst/>
          </c:spPr>
          <c:invertIfNegative val="0"/>
          <c:cat>
            <c:multiLvlStrRef>
              <c:f>'Zoonotic E. coli'!$D$8:$E$19</c:f>
              <c:multiLvlStrCache>
                <c:ptCount val="12"/>
                <c:lvl>
                  <c:pt idx="0">
                    <c:v>Amikacin</c:v>
                  </c:pt>
                  <c:pt idx="1">
                    <c:v>Apramycin</c:v>
                  </c:pt>
                  <c:pt idx="2">
                    <c:v>Neomycin</c:v>
                  </c:pt>
                  <c:pt idx="3">
                    <c:v>Spectinomycin</c:v>
                  </c:pt>
                  <c:pt idx="4">
                    <c:v>Streptomycin</c:v>
                  </c:pt>
                  <c:pt idx="5">
                    <c:v>Chloramphenicol</c:v>
                  </c:pt>
                  <c:pt idx="6">
                    <c:v>Florfenicol</c:v>
                  </c:pt>
                  <c:pt idx="7">
                    <c:v>Amoxicilin/                                   clavulanate</c:v>
                  </c:pt>
                  <c:pt idx="8">
                    <c:v>Ampicillin</c:v>
                  </c:pt>
                  <c:pt idx="9">
                    <c:v>Doxycycline</c:v>
                  </c:pt>
                  <c:pt idx="10">
                    <c:v>Tetracycline</c:v>
                  </c:pt>
                  <c:pt idx="11">
                    <c:v>Trimethoprim/                      Sulphonamide</c:v>
                  </c:pt>
                </c:lvl>
                <c:lvl>
                  <c:pt idx="0">
                    <c:v>AG</c:v>
                  </c:pt>
                  <c:pt idx="5">
                    <c:v>AP</c:v>
                  </c:pt>
                  <c:pt idx="7">
                    <c:v>BL</c:v>
                  </c:pt>
                  <c:pt idx="9">
                    <c:v>TC</c:v>
                  </c:pt>
                  <c:pt idx="11">
                    <c:v>TS</c:v>
                  </c:pt>
                </c:lvl>
              </c:multiLvlStrCache>
            </c:multiLvlStrRef>
          </c:cat>
          <c:val>
            <c:numRef>
              <c:f>'Zoonotic E. coli'!$H$8:$H$19</c:f>
              <c:numCache>
                <c:formatCode>0.0</c:formatCode>
                <c:ptCount val="12"/>
                <c:pt idx="0">
                  <c:v>0</c:v>
                </c:pt>
                <c:pt idx="1">
                  <c:v>7.3761854583772397</c:v>
                </c:pt>
                <c:pt idx="2">
                  <c:v>17.396313364055299</c:v>
                </c:pt>
                <c:pt idx="3">
                  <c:v>31.190727081138043</c:v>
                </c:pt>
                <c:pt idx="4">
                  <c:v>51.351351351351347</c:v>
                </c:pt>
                <c:pt idx="5">
                  <c:v>28.636363636363637</c:v>
                </c:pt>
                <c:pt idx="6">
                  <c:v>21.052631578947366</c:v>
                </c:pt>
                <c:pt idx="7">
                  <c:v>20.464135021097047</c:v>
                </c:pt>
                <c:pt idx="8">
                  <c:v>56.513026052104209</c:v>
                </c:pt>
                <c:pt idx="9">
                  <c:v>44.444444444444443</c:v>
                </c:pt>
                <c:pt idx="10">
                  <c:v>58.817635270541082</c:v>
                </c:pt>
                <c:pt idx="11">
                  <c:v>38.176352705410821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CC-46AF-B668-E03AA1AB0D27}"/>
            </c:ext>
          </c:extLst>
        </c:ser>
        <c:ser>
          <c:idx val="2"/>
          <c:order val="1"/>
          <c:tx>
            <c:strRef>
              <c:f>'Zoonotic E. coli'!$I$6:$K$6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007CBA"/>
            </a:solidFill>
            <a:ln>
              <a:noFill/>
            </a:ln>
            <a:effectLst/>
          </c:spPr>
          <c:invertIfNegative val="0"/>
          <c:cat>
            <c:multiLvlStrRef>
              <c:f>'Zoonotic E. coli'!$D$8:$E$19</c:f>
              <c:multiLvlStrCache>
                <c:ptCount val="12"/>
                <c:lvl>
                  <c:pt idx="0">
                    <c:v>Amikacin</c:v>
                  </c:pt>
                  <c:pt idx="1">
                    <c:v>Apramycin</c:v>
                  </c:pt>
                  <c:pt idx="2">
                    <c:v>Neomycin</c:v>
                  </c:pt>
                  <c:pt idx="3">
                    <c:v>Spectinomycin</c:v>
                  </c:pt>
                  <c:pt idx="4">
                    <c:v>Streptomycin</c:v>
                  </c:pt>
                  <c:pt idx="5">
                    <c:v>Chloramphenicol</c:v>
                  </c:pt>
                  <c:pt idx="6">
                    <c:v>Florfenicol</c:v>
                  </c:pt>
                  <c:pt idx="7">
                    <c:v>Amoxicilin/                                   clavulanate</c:v>
                  </c:pt>
                  <c:pt idx="8">
                    <c:v>Ampicillin</c:v>
                  </c:pt>
                  <c:pt idx="9">
                    <c:v>Doxycycline</c:v>
                  </c:pt>
                  <c:pt idx="10">
                    <c:v>Tetracycline</c:v>
                  </c:pt>
                  <c:pt idx="11">
                    <c:v>Trimethoprim/                      Sulphonamide</c:v>
                  </c:pt>
                </c:lvl>
                <c:lvl>
                  <c:pt idx="0">
                    <c:v>AG</c:v>
                  </c:pt>
                  <c:pt idx="5">
                    <c:v>AP</c:v>
                  </c:pt>
                  <c:pt idx="7">
                    <c:v>BL</c:v>
                  </c:pt>
                  <c:pt idx="9">
                    <c:v>TC</c:v>
                  </c:pt>
                  <c:pt idx="11">
                    <c:v>TS</c:v>
                  </c:pt>
                </c:lvl>
              </c:multiLvlStrCache>
            </c:multiLvlStrRef>
          </c:cat>
          <c:val>
            <c:numRef>
              <c:f>'Zoonotic E. coli'!$K$8:$K$19</c:f>
              <c:numCache>
                <c:formatCode>0.0</c:formatCode>
                <c:ptCount val="12"/>
                <c:pt idx="0">
                  <c:v>0</c:v>
                </c:pt>
                <c:pt idx="1">
                  <c:v>8.3775185577942732</c:v>
                </c:pt>
                <c:pt idx="2">
                  <c:v>17.365967365967368</c:v>
                </c:pt>
                <c:pt idx="3">
                  <c:v>27.253446447507951</c:v>
                </c:pt>
                <c:pt idx="4">
                  <c:v>59.808612440191389</c:v>
                </c:pt>
                <c:pt idx="5">
                  <c:v>30.198019801980198</c:v>
                </c:pt>
                <c:pt idx="6">
                  <c:v>22.068965517241381</c:v>
                </c:pt>
                <c:pt idx="7">
                  <c:v>17.932489451476794</c:v>
                </c:pt>
                <c:pt idx="8">
                  <c:v>54.6875</c:v>
                </c:pt>
                <c:pt idx="9">
                  <c:v>40.677966101694921</c:v>
                </c:pt>
                <c:pt idx="10">
                  <c:v>50.5859375</c:v>
                </c:pt>
                <c:pt idx="11">
                  <c:v>35.83984375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CC-46AF-B668-E03AA1AB0D27}"/>
            </c:ext>
          </c:extLst>
        </c:ser>
        <c:ser>
          <c:idx val="3"/>
          <c:order val="2"/>
          <c:tx>
            <c:strRef>
              <c:f>'Zoonotic E. coli'!$L$6:$N$6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D9262E"/>
            </a:solidFill>
            <a:ln>
              <a:noFill/>
            </a:ln>
            <a:effectLst/>
          </c:spPr>
          <c:invertIfNegative val="0"/>
          <c:cat>
            <c:multiLvlStrRef>
              <c:f>'Zoonotic E. coli'!$D$8:$E$19</c:f>
              <c:multiLvlStrCache>
                <c:ptCount val="12"/>
                <c:lvl>
                  <c:pt idx="0">
                    <c:v>Amikacin</c:v>
                  </c:pt>
                  <c:pt idx="1">
                    <c:v>Apramycin</c:v>
                  </c:pt>
                  <c:pt idx="2">
                    <c:v>Neomycin</c:v>
                  </c:pt>
                  <c:pt idx="3">
                    <c:v>Spectinomycin</c:v>
                  </c:pt>
                  <c:pt idx="4">
                    <c:v>Streptomycin</c:v>
                  </c:pt>
                  <c:pt idx="5">
                    <c:v>Chloramphenicol</c:v>
                  </c:pt>
                  <c:pt idx="6">
                    <c:v>Florfenicol</c:v>
                  </c:pt>
                  <c:pt idx="7">
                    <c:v>Amoxicilin/                                   clavulanate</c:v>
                  </c:pt>
                  <c:pt idx="8">
                    <c:v>Ampicillin</c:v>
                  </c:pt>
                  <c:pt idx="9">
                    <c:v>Doxycycline</c:v>
                  </c:pt>
                  <c:pt idx="10">
                    <c:v>Tetracycline</c:v>
                  </c:pt>
                  <c:pt idx="11">
                    <c:v>Trimethoprim/                      Sulphonamide</c:v>
                  </c:pt>
                </c:lvl>
                <c:lvl>
                  <c:pt idx="0">
                    <c:v>AG</c:v>
                  </c:pt>
                  <c:pt idx="5">
                    <c:v>AP</c:v>
                  </c:pt>
                  <c:pt idx="7">
                    <c:v>BL</c:v>
                  </c:pt>
                  <c:pt idx="9">
                    <c:v>TC</c:v>
                  </c:pt>
                  <c:pt idx="11">
                    <c:v>TS</c:v>
                  </c:pt>
                </c:lvl>
              </c:multiLvlStrCache>
            </c:multiLvlStrRef>
          </c:cat>
          <c:val>
            <c:numRef>
              <c:f>'Zoonotic E. coli'!$N$8:$N$19</c:f>
              <c:numCache>
                <c:formatCode>0.0</c:formatCode>
                <c:ptCount val="12"/>
                <c:pt idx="0">
                  <c:v>0</c:v>
                </c:pt>
                <c:pt idx="1">
                  <c:v>10.336134453781511</c:v>
                </c:pt>
                <c:pt idx="2">
                  <c:v>19.223659889094268</c:v>
                </c:pt>
                <c:pt idx="3">
                  <c:v>27.22689075630252</c:v>
                </c:pt>
                <c:pt idx="4">
                  <c:v>52.76381909547738</c:v>
                </c:pt>
                <c:pt idx="5">
                  <c:v>25.628140703517587</c:v>
                </c:pt>
                <c:pt idx="6">
                  <c:v>21.402214022140221</c:v>
                </c:pt>
                <c:pt idx="7">
                  <c:v>19.257950530035338</c:v>
                </c:pt>
                <c:pt idx="8">
                  <c:v>52.297939778129951</c:v>
                </c:pt>
                <c:pt idx="9">
                  <c:v>39.634146341463413</c:v>
                </c:pt>
                <c:pt idx="10">
                  <c:v>53.011093502377179</c:v>
                </c:pt>
                <c:pt idx="11">
                  <c:v>34.706814580031697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DCC-46AF-B668-E03AA1AB0D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733426568"/>
        <c:axId val="733428536"/>
        <c:extLst/>
      </c:barChart>
      <c:catAx>
        <c:axId val="733426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33428536"/>
        <c:crosses val="autoZero"/>
        <c:auto val="1"/>
        <c:lblAlgn val="ctr"/>
        <c:lblOffset val="100"/>
        <c:noMultiLvlLbl val="0"/>
      </c:catAx>
      <c:valAx>
        <c:axId val="733428536"/>
        <c:scaling>
          <c:orientation val="minMax"/>
          <c:max val="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 b="1"/>
                  <a:t>Resistant isolates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33426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 sz="10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116891194287918"/>
          <c:y val="5.7591623036649213E-2"/>
          <c:w val="0.7306300456518765"/>
          <c:h val="0.5212816918827555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'Zoonotic E. coli'!$F$6:$H$6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6D3075"/>
            </a:solidFill>
            <a:ln>
              <a:noFill/>
            </a:ln>
            <a:effectLst/>
          </c:spPr>
          <c:invertIfNegative val="0"/>
          <c:cat>
            <c:multiLvlStrRef>
              <c:f>'Zoonotic E. coli'!$D$20:$E$23</c:f>
              <c:multiLvlStrCache>
                <c:ptCount val="4"/>
                <c:lvl>
                  <c:pt idx="0">
                    <c:v>Cefotaxime</c:v>
                  </c:pt>
                  <c:pt idx="1">
                    <c:v>Cefpodoxime</c:v>
                  </c:pt>
                  <c:pt idx="2">
                    <c:v>Ceftazidime</c:v>
                  </c:pt>
                  <c:pt idx="3">
                    <c:v>Enrofloxacin</c:v>
                  </c:pt>
                </c:lvl>
                <c:lvl>
                  <c:pt idx="0">
                    <c:v>3/4GC</c:v>
                  </c:pt>
                  <c:pt idx="3">
                    <c:v>QU</c:v>
                  </c:pt>
                </c:lvl>
              </c:multiLvlStrCache>
              <c:extLst/>
            </c:multiLvlStrRef>
          </c:cat>
          <c:val>
            <c:numRef>
              <c:f>'Zoonotic E. coli'!$H$20:$H$23</c:f>
              <c:numCache>
                <c:formatCode>0.0</c:formatCode>
                <c:ptCount val="4"/>
                <c:pt idx="0">
                  <c:v>7.5555555555555554</c:v>
                </c:pt>
                <c:pt idx="1">
                  <c:v>1.8281535648994516</c:v>
                </c:pt>
                <c:pt idx="2">
                  <c:v>3.1111111111111112</c:v>
                </c:pt>
                <c:pt idx="3">
                  <c:v>6.312625250501001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E15F-4AC2-A370-D536A56808DA}"/>
            </c:ext>
          </c:extLst>
        </c:ser>
        <c:ser>
          <c:idx val="2"/>
          <c:order val="1"/>
          <c:tx>
            <c:strRef>
              <c:f>'Zoonotic E. coli'!$I$6:$K$6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007CBA"/>
            </a:solidFill>
            <a:ln>
              <a:noFill/>
            </a:ln>
            <a:effectLst/>
          </c:spPr>
          <c:invertIfNegative val="0"/>
          <c:cat>
            <c:multiLvlStrRef>
              <c:f>'Zoonotic E. coli'!$D$20:$E$23</c:f>
              <c:multiLvlStrCache>
                <c:ptCount val="4"/>
                <c:lvl>
                  <c:pt idx="0">
                    <c:v>Cefotaxime</c:v>
                  </c:pt>
                  <c:pt idx="1">
                    <c:v>Cefpodoxime</c:v>
                  </c:pt>
                  <c:pt idx="2">
                    <c:v>Ceftazidime</c:v>
                  </c:pt>
                  <c:pt idx="3">
                    <c:v>Enrofloxacin</c:v>
                  </c:pt>
                </c:lvl>
                <c:lvl>
                  <c:pt idx="0">
                    <c:v>3/4GC</c:v>
                  </c:pt>
                  <c:pt idx="3">
                    <c:v>QU</c:v>
                  </c:pt>
                </c:lvl>
              </c:multiLvlStrCache>
              <c:extLst/>
            </c:multiLvlStrRef>
          </c:cat>
          <c:val>
            <c:numRef>
              <c:f>'Zoonotic E. coli'!$K$20:$K$23</c:f>
              <c:numCache>
                <c:formatCode>0.0</c:formatCode>
                <c:ptCount val="4"/>
                <c:pt idx="0">
                  <c:v>6.666666666666667</c:v>
                </c:pt>
                <c:pt idx="1">
                  <c:v>2.2530329289428077</c:v>
                </c:pt>
                <c:pt idx="2">
                  <c:v>3.3333333333333335</c:v>
                </c:pt>
                <c:pt idx="3">
                  <c:v>2.83203125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E15F-4AC2-A370-D536A56808DA}"/>
            </c:ext>
          </c:extLst>
        </c:ser>
        <c:ser>
          <c:idx val="3"/>
          <c:order val="2"/>
          <c:tx>
            <c:strRef>
              <c:f>'Zoonotic E. coli'!$L$6:$N$6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D9262E"/>
            </a:solidFill>
            <a:ln>
              <a:noFill/>
            </a:ln>
            <a:effectLst/>
          </c:spPr>
          <c:invertIfNegative val="0"/>
          <c:cat>
            <c:multiLvlStrRef>
              <c:f>'Zoonotic E. coli'!$D$20:$E$23</c:f>
              <c:multiLvlStrCache>
                <c:ptCount val="4"/>
                <c:lvl>
                  <c:pt idx="0">
                    <c:v>Cefotaxime</c:v>
                  </c:pt>
                  <c:pt idx="1">
                    <c:v>Cefpodoxime</c:v>
                  </c:pt>
                  <c:pt idx="2">
                    <c:v>Ceftazidime</c:v>
                  </c:pt>
                  <c:pt idx="3">
                    <c:v>Enrofloxacin</c:v>
                  </c:pt>
                </c:lvl>
                <c:lvl>
                  <c:pt idx="0">
                    <c:v>3/4GC</c:v>
                  </c:pt>
                  <c:pt idx="3">
                    <c:v>QU</c:v>
                  </c:pt>
                </c:lvl>
              </c:multiLvlStrCache>
              <c:extLst/>
            </c:multiLvlStrRef>
          </c:cat>
          <c:val>
            <c:numRef>
              <c:f>'Zoonotic E. coli'!$N$20:$N$23</c:f>
              <c:numCache>
                <c:formatCode>0.0</c:formatCode>
                <c:ptCount val="4"/>
                <c:pt idx="0">
                  <c:v>3.9800995024875623</c:v>
                </c:pt>
                <c:pt idx="1">
                  <c:v>0.7978723404255319</c:v>
                </c:pt>
                <c:pt idx="2">
                  <c:v>3.4825870646766171</c:v>
                </c:pt>
                <c:pt idx="3">
                  <c:v>1.8225039619651346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E15F-4AC2-A370-D536A56808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811631032"/>
        <c:axId val="811624472"/>
        <c:extLst/>
      </c:barChart>
      <c:catAx>
        <c:axId val="811631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11624472"/>
        <c:crosses val="autoZero"/>
        <c:auto val="1"/>
        <c:lblAlgn val="ctr"/>
        <c:lblOffset val="100"/>
        <c:noMultiLvlLbl val="0"/>
      </c:catAx>
      <c:valAx>
        <c:axId val="811624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algn="ctr" rtl="0"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 b="1"/>
                  <a:t>Resistant isolates (%)</a:t>
                </a:r>
              </a:p>
            </c:rich>
          </c:tx>
          <c:layout>
            <c:manualLayout>
              <c:xMode val="edge"/>
              <c:yMode val="edge"/>
              <c:x val="0"/>
              <c:y val="0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 rtl="0">
                <a:defRPr sz="1000" b="1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11631032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234844054580896"/>
          <c:y val="2.6013412162236606E-2"/>
          <c:w val="0.88030943152454777"/>
          <c:h val="0.75766948942702916"/>
        </c:manualLayout>
      </c:layout>
      <c:barChart>
        <c:barDir val="col"/>
        <c:grouping val="clustered"/>
        <c:varyColors val="0"/>
        <c:ser>
          <c:idx val="0"/>
          <c:order val="2"/>
          <c:tx>
            <c:strRef>
              <c:f>'Zoonotic Salmonella'!$F$5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6D3075"/>
            </a:solidFill>
          </c:spPr>
          <c:invertIfNegative val="0"/>
          <c:cat>
            <c:strRef>
              <c:f>('Zoonotic Salmonella'!$C$6:$C$12,'Zoonotic Salmonella'!$C$14:$C$15)</c:f>
              <c:strCache>
                <c:ptCount val="9"/>
                <c:pt idx="0">
                  <c:v>Cattle</c:v>
                </c:pt>
                <c:pt idx="1">
                  <c:v>Sheep</c:v>
                </c:pt>
                <c:pt idx="2">
                  <c:v>Pigs</c:v>
                </c:pt>
                <c:pt idx="3">
                  <c:v>Chickens</c:v>
                </c:pt>
                <c:pt idx="4">
                  <c:v>Turkeys</c:v>
                </c:pt>
                <c:pt idx="5">
                  <c:v>Dogs</c:v>
                </c:pt>
                <c:pt idx="6">
                  <c:v>Feed</c:v>
                </c:pt>
                <c:pt idx="7">
                  <c:v>Other*</c:v>
                </c:pt>
                <c:pt idx="8">
                  <c:v>All</c:v>
                </c:pt>
              </c:strCache>
              <c:extLst/>
            </c:strRef>
          </c:cat>
          <c:val>
            <c:numRef>
              <c:f>('Zoonotic Salmonella'!$F$6:$F$12,'Zoonotic Salmonella'!$F$14:$F$15)</c:f>
              <c:numCache>
                <c:formatCode>General</c:formatCode>
                <c:ptCount val="9"/>
                <c:pt idx="0">
                  <c:v>89</c:v>
                </c:pt>
                <c:pt idx="1">
                  <c:v>98.8</c:v>
                </c:pt>
                <c:pt idx="2">
                  <c:v>21.4</c:v>
                </c:pt>
                <c:pt idx="3" formatCode="0.0">
                  <c:v>76.8</c:v>
                </c:pt>
                <c:pt idx="4">
                  <c:v>18.5</c:v>
                </c:pt>
                <c:pt idx="5">
                  <c:v>68.400000000000006</c:v>
                </c:pt>
                <c:pt idx="6">
                  <c:v>74.5</c:v>
                </c:pt>
                <c:pt idx="7" formatCode="0.0">
                  <c:v>79.190751445086704</c:v>
                </c:pt>
                <c:pt idx="8">
                  <c:v>72.2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A20D-45FF-AA9D-88459AC57D13}"/>
            </c:ext>
          </c:extLst>
        </c:ser>
        <c:ser>
          <c:idx val="1"/>
          <c:order val="3"/>
          <c:tx>
            <c:strRef>
              <c:f>'Zoonotic Salmonella'!$G$5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007CBA"/>
            </a:solidFill>
          </c:spPr>
          <c:invertIfNegative val="0"/>
          <c:cat>
            <c:strRef>
              <c:f>('Zoonotic Salmonella'!$C$6:$C$12,'Zoonotic Salmonella'!$C$14:$C$15)</c:f>
              <c:strCache>
                <c:ptCount val="9"/>
                <c:pt idx="0">
                  <c:v>Cattle</c:v>
                </c:pt>
                <c:pt idx="1">
                  <c:v>Sheep</c:v>
                </c:pt>
                <c:pt idx="2">
                  <c:v>Pigs</c:v>
                </c:pt>
                <c:pt idx="3">
                  <c:v>Chickens</c:v>
                </c:pt>
                <c:pt idx="4">
                  <c:v>Turkeys</c:v>
                </c:pt>
                <c:pt idx="5">
                  <c:v>Dogs</c:v>
                </c:pt>
                <c:pt idx="6">
                  <c:v>Feed</c:v>
                </c:pt>
                <c:pt idx="7">
                  <c:v>Other*</c:v>
                </c:pt>
                <c:pt idx="8">
                  <c:v>All</c:v>
                </c:pt>
              </c:strCache>
              <c:extLst/>
            </c:strRef>
          </c:cat>
          <c:val>
            <c:numRef>
              <c:f>('Zoonotic Salmonella'!$G$6:$G$12,'Zoonotic Salmonella'!$G$14:$G$15)</c:f>
              <c:numCache>
                <c:formatCode>General</c:formatCode>
                <c:ptCount val="9"/>
                <c:pt idx="0">
                  <c:v>71.5</c:v>
                </c:pt>
                <c:pt idx="1">
                  <c:v>94.2</c:v>
                </c:pt>
                <c:pt idx="2">
                  <c:v>17.399999999999999</c:v>
                </c:pt>
                <c:pt idx="3">
                  <c:v>73.8</c:v>
                </c:pt>
                <c:pt idx="4">
                  <c:v>29.1</c:v>
                </c:pt>
                <c:pt idx="5">
                  <c:v>71.400000000000006</c:v>
                </c:pt>
                <c:pt idx="6">
                  <c:v>67.099999999999994</c:v>
                </c:pt>
                <c:pt idx="7" formatCode="0.0">
                  <c:v>81.376518218623488</c:v>
                </c:pt>
                <c:pt idx="8">
                  <c:v>68.3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A20D-45FF-AA9D-88459AC57D13}"/>
            </c:ext>
          </c:extLst>
        </c:ser>
        <c:ser>
          <c:idx val="4"/>
          <c:order val="4"/>
          <c:tx>
            <c:strRef>
              <c:f>'Zoonotic Salmonella'!$H$5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D9262E"/>
            </a:solidFill>
          </c:spPr>
          <c:invertIfNegative val="0"/>
          <c:cat>
            <c:strRef>
              <c:f>('Zoonotic Salmonella'!$C$6:$C$12,'Zoonotic Salmonella'!$C$14:$C$15)</c:f>
              <c:strCache>
                <c:ptCount val="9"/>
                <c:pt idx="0">
                  <c:v>Cattle</c:v>
                </c:pt>
                <c:pt idx="1">
                  <c:v>Sheep</c:v>
                </c:pt>
                <c:pt idx="2">
                  <c:v>Pigs</c:v>
                </c:pt>
                <c:pt idx="3">
                  <c:v>Chickens</c:v>
                </c:pt>
                <c:pt idx="4">
                  <c:v>Turkeys</c:v>
                </c:pt>
                <c:pt idx="5">
                  <c:v>Dogs</c:v>
                </c:pt>
                <c:pt idx="6">
                  <c:v>Feed</c:v>
                </c:pt>
                <c:pt idx="7">
                  <c:v>Other*</c:v>
                </c:pt>
                <c:pt idx="8">
                  <c:v>All</c:v>
                </c:pt>
              </c:strCache>
              <c:extLst/>
            </c:strRef>
          </c:cat>
          <c:val>
            <c:numRef>
              <c:f>('Zoonotic Salmonella'!$H$6:$H$12,'Zoonotic Salmonella'!$H$14:$H$15)</c:f>
              <c:numCache>
                <c:formatCode>0.0</c:formatCode>
                <c:ptCount val="9"/>
                <c:pt idx="0" formatCode="General">
                  <c:v>77.599999999999994</c:v>
                </c:pt>
                <c:pt idx="1">
                  <c:v>85</c:v>
                </c:pt>
                <c:pt idx="2" formatCode="General">
                  <c:v>17.5</c:v>
                </c:pt>
                <c:pt idx="3" formatCode="General">
                  <c:v>74.3</c:v>
                </c:pt>
                <c:pt idx="4" formatCode="General">
                  <c:v>31.2</c:v>
                </c:pt>
                <c:pt idx="5" formatCode="General">
                  <c:v>65.400000000000006</c:v>
                </c:pt>
                <c:pt idx="6" formatCode="General">
                  <c:v>68.099999999999994</c:v>
                </c:pt>
                <c:pt idx="7">
                  <c:v>75.683890577507597</c:v>
                </c:pt>
                <c:pt idx="8" formatCode="General">
                  <c:v>67.5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A20D-45FF-AA9D-88459AC57D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2416512"/>
        <c:axId val="292418304"/>
        <c:extLst>
          <c:ext xmlns:c15="http://schemas.microsoft.com/office/drawing/2012/chart" uri="{02D57815-91ED-43cb-92C2-25804820EDAC}">
            <c15:filteredBarSeries>
              <c15:ser>
                <c:idx val="2"/>
                <c:order val="0"/>
                <c:tx>
                  <c:strRef>
                    <c:extLst>
                      <c:ext uri="{02D57815-91ED-43cb-92C2-25804820EDAC}">
                        <c15:formulaRef>
                          <c15:sqref>'Zoonotic Salmonella'!$D$5</c15:sqref>
                        </c15:formulaRef>
                      </c:ext>
                    </c:extLst>
                    <c:strCache>
                      <c:ptCount val="1"/>
                      <c:pt idx="0">
                        <c:v>2017</c:v>
                      </c:pt>
                    </c:strCache>
                  </c:strRef>
                </c:tx>
                <c:spPr>
                  <a:solidFill>
                    <a:srgbClr val="7030A0"/>
                  </a:solidFill>
                  <a:ln>
                    <a:noFill/>
                  </a:ln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('Zoonotic Salmonella'!$C$6:$C$12,'Zoonotic Salmonella'!$C$14:$C$15)</c15:sqref>
                        </c15:formulaRef>
                      </c:ext>
                    </c:extLst>
                    <c:strCache>
                      <c:ptCount val="9"/>
                      <c:pt idx="0">
                        <c:v>Cattle</c:v>
                      </c:pt>
                      <c:pt idx="1">
                        <c:v>Sheep</c:v>
                      </c:pt>
                      <c:pt idx="2">
                        <c:v>Pigs</c:v>
                      </c:pt>
                      <c:pt idx="3">
                        <c:v>Chickens</c:v>
                      </c:pt>
                      <c:pt idx="4">
                        <c:v>Turkeys</c:v>
                      </c:pt>
                      <c:pt idx="5">
                        <c:v>Dogs</c:v>
                      </c:pt>
                      <c:pt idx="6">
                        <c:v>Feed</c:v>
                      </c:pt>
                      <c:pt idx="7">
                        <c:v>Other*</c:v>
                      </c:pt>
                      <c:pt idx="8">
                        <c:v>All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('Zoonotic Salmonella'!$D$6:$D$12,'Zoonotic Salmonella'!$D$14:$D$15)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84.9</c:v>
                      </c:pt>
                      <c:pt idx="1">
                        <c:v>83.7</c:v>
                      </c:pt>
                      <c:pt idx="2">
                        <c:v>10.099999999999994</c:v>
                      </c:pt>
                      <c:pt idx="3">
                        <c:v>79.3</c:v>
                      </c:pt>
                      <c:pt idx="4">
                        <c:v>22.799999999999997</c:v>
                      </c:pt>
                      <c:pt idx="7">
                        <c:v>75.2</c:v>
                      </c:pt>
                      <c:pt idx="8">
                        <c:v>71.5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A20D-45FF-AA9D-88459AC57D13}"/>
                  </c:ext>
                </c:extLst>
              </c15:ser>
            </c15:filteredBarSeries>
            <c15:filteredBarSeries>
              <c15:ser>
                <c:idx val="3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'Zoonotic Salmonella'!$E$5</c15:sqref>
                        </c15:formulaRef>
                      </c:ext>
                    </c:extLst>
                    <c:strCache>
                      <c:ptCount val="1"/>
                      <c:pt idx="0">
                        <c:v>2018</c:v>
                      </c:pt>
                    </c:strCache>
                  </c:strRef>
                </c:tx>
                <c:spPr>
                  <a:solidFill>
                    <a:srgbClr val="0070C0"/>
                  </a:solidFill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('Zoonotic Salmonella'!$C$6:$C$12,'Zoonotic Salmonella'!$C$14:$C$15)</c15:sqref>
                        </c15:formulaRef>
                      </c:ext>
                    </c:extLst>
                    <c:strCache>
                      <c:ptCount val="9"/>
                      <c:pt idx="0">
                        <c:v>Cattle</c:v>
                      </c:pt>
                      <c:pt idx="1">
                        <c:v>Sheep</c:v>
                      </c:pt>
                      <c:pt idx="2">
                        <c:v>Pigs</c:v>
                      </c:pt>
                      <c:pt idx="3">
                        <c:v>Chickens</c:v>
                      </c:pt>
                      <c:pt idx="4">
                        <c:v>Turkeys</c:v>
                      </c:pt>
                      <c:pt idx="5">
                        <c:v>Dogs</c:v>
                      </c:pt>
                      <c:pt idx="6">
                        <c:v>Feed</c:v>
                      </c:pt>
                      <c:pt idx="7">
                        <c:v>Other*</c:v>
                      </c:pt>
                      <c:pt idx="8">
                        <c:v>All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('Zoonotic Salmonella'!$E$6:$E$12,'Zoonotic Salmonella'!$E$14:$E$15)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83.4</c:v>
                      </c:pt>
                      <c:pt idx="1">
                        <c:v>90.6</c:v>
                      </c:pt>
                      <c:pt idx="2">
                        <c:v>14.4</c:v>
                      </c:pt>
                      <c:pt idx="3" formatCode="0.0">
                        <c:v>84</c:v>
                      </c:pt>
                      <c:pt idx="4" formatCode="0.0">
                        <c:v>21.4</c:v>
                      </c:pt>
                      <c:pt idx="7">
                        <c:v>78.400000000000006</c:v>
                      </c:pt>
                      <c:pt idx="8">
                        <c:v>76.5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A20D-45FF-AA9D-88459AC57D13}"/>
                  </c:ext>
                </c:extLst>
              </c15:ser>
            </c15:filteredBarSeries>
          </c:ext>
        </c:extLst>
      </c:barChart>
      <c:catAx>
        <c:axId val="2924165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-5400000" vert="horz"/>
          <a:lstStyle/>
          <a:p>
            <a:pPr>
              <a:defRPr/>
            </a:pPr>
            <a:endParaRPr lang="en-US"/>
          </a:p>
        </c:txPr>
        <c:crossAx val="292418304"/>
        <c:crosses val="autoZero"/>
        <c:auto val="1"/>
        <c:lblAlgn val="ctr"/>
        <c:lblOffset val="100"/>
        <c:noMultiLvlLbl val="0"/>
      </c:catAx>
      <c:valAx>
        <c:axId val="292418304"/>
        <c:scaling>
          <c:orientation val="minMax"/>
          <c:max val="100"/>
        </c:scaling>
        <c:delete val="0"/>
        <c:axPos val="l"/>
        <c:majorGridlines>
          <c:spPr>
            <a:ln w="9525"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Isolates susceptible to </a:t>
                </a:r>
                <a:br>
                  <a:rPr lang="en-US"/>
                </a:br>
                <a:r>
                  <a:rPr lang="en-US"/>
                  <a:t>all</a:t>
                </a:r>
                <a:r>
                  <a:rPr lang="en-US" baseline="0"/>
                  <a:t> tested </a:t>
                </a:r>
                <a:r>
                  <a:rPr lang="en-US"/>
                  <a:t>antibiotics (%)</a:t>
                </a:r>
              </a:p>
            </c:rich>
          </c:tx>
          <c:layout>
            <c:manualLayout>
              <c:xMode val="edge"/>
              <c:yMode val="edge"/>
              <c:x val="7.3304263565891477E-4"/>
              <c:y val="0.2437704400426988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292416512"/>
        <c:crosses val="autoZero"/>
        <c:crossBetween val="between"/>
        <c:majorUnit val="10"/>
      </c:valAx>
      <c:spPr>
        <a:ln>
          <a:noFill/>
        </a:ln>
      </c:spPr>
    </c:plotArea>
    <c:plotVisOnly val="1"/>
    <c:dispBlanksAs val="gap"/>
    <c:showDLblsOverMax val="0"/>
  </c:chart>
  <c:spPr>
    <a:ln>
      <a:solidFill>
        <a:schemeClr val="bg1"/>
      </a:solidFill>
    </a:ln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mgkg!$B$98</c:f>
              <c:strCache>
                <c:ptCount val="1"/>
                <c:pt idx="0">
                  <c:v>Oral/water*</c:v>
                </c:pt>
              </c:strCache>
            </c:strRef>
          </c:tx>
          <c:spPr>
            <a:ln w="28575" cap="rnd">
              <a:solidFill>
                <a:srgbClr val="78B83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78B832"/>
              </a:solidFill>
              <a:ln w="9525">
                <a:noFill/>
              </a:ln>
              <a:effectLst/>
            </c:spPr>
          </c:marker>
          <c:cat>
            <c:strRef>
              <c:f>mgkg!$C$97:$J$97</c:f>
              <c:strCach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</c:strCache>
            </c:strRef>
          </c:cat>
          <c:val>
            <c:numRef>
              <c:f>mgkg!$C$98:$J$98</c:f>
              <c:numCache>
                <c:formatCode>0.0</c:formatCode>
                <c:ptCount val="8"/>
                <c:pt idx="0">
                  <c:v>16.916554599999998</c:v>
                </c:pt>
                <c:pt idx="1">
                  <c:v>15.6083322</c:v>
                </c:pt>
                <c:pt idx="2">
                  <c:v>11.699260699999998</c:v>
                </c:pt>
                <c:pt idx="3">
                  <c:v>9.5265433999999996</c:v>
                </c:pt>
                <c:pt idx="4">
                  <c:v>9.4906507000000015</c:v>
                </c:pt>
                <c:pt idx="5">
                  <c:v>11.085262899999998</c:v>
                </c:pt>
                <c:pt idx="6">
                  <c:v>11.897054499999999</c:v>
                </c:pt>
                <c:pt idx="7">
                  <c:v>11.702484500000001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64C-4F04-A047-33FEECA64250}"/>
            </c:ext>
          </c:extLst>
        </c:ser>
        <c:ser>
          <c:idx val="1"/>
          <c:order val="1"/>
          <c:tx>
            <c:strRef>
              <c:f>mgkg!$B$99</c:f>
              <c:strCache>
                <c:ptCount val="1"/>
                <c:pt idx="0">
                  <c:v>In-feed</c:v>
                </c:pt>
              </c:strCache>
            </c:strRef>
          </c:tx>
          <c:spPr>
            <a:ln w="28575" cap="rnd">
              <a:solidFill>
                <a:srgbClr val="FFCC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C00"/>
              </a:solidFill>
              <a:ln w="9525">
                <a:noFill/>
              </a:ln>
              <a:effectLst/>
            </c:spPr>
          </c:marker>
          <c:cat>
            <c:strRef>
              <c:f>mgkg!$C$97:$J$97</c:f>
              <c:strCach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</c:strCache>
            </c:strRef>
          </c:cat>
          <c:val>
            <c:numRef>
              <c:f>mgkg!$C$99:$J$99</c:f>
              <c:numCache>
                <c:formatCode>0.0</c:formatCode>
                <c:ptCount val="8"/>
                <c:pt idx="0">
                  <c:v>38.600618699999998</c:v>
                </c:pt>
                <c:pt idx="1">
                  <c:v>33.355349500000003</c:v>
                </c:pt>
                <c:pt idx="2">
                  <c:v>20.602411199999999</c:v>
                </c:pt>
                <c:pt idx="3">
                  <c:v>14.7312086</c:v>
                </c:pt>
                <c:pt idx="4">
                  <c:v>12.265431100000001</c:v>
                </c:pt>
                <c:pt idx="5">
                  <c:v>12.714359200000001</c:v>
                </c:pt>
                <c:pt idx="6">
                  <c:v>12.1245387</c:v>
                </c:pt>
                <c:pt idx="7">
                  <c:v>9.6483899999999991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64C-4F04-A047-33FEECA64250}"/>
            </c:ext>
          </c:extLst>
        </c:ser>
        <c:ser>
          <c:idx val="2"/>
          <c:order val="2"/>
          <c:tx>
            <c:strRef>
              <c:f>mgkg!$B$100</c:f>
              <c:strCache>
                <c:ptCount val="1"/>
                <c:pt idx="0">
                  <c:v>Injectable</c:v>
                </c:pt>
              </c:strCache>
            </c:strRef>
          </c:tx>
          <c:spPr>
            <a:ln w="28575" cap="rnd">
              <a:solidFill>
                <a:srgbClr val="CC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C0000"/>
              </a:solidFill>
              <a:ln w="9525">
                <a:noFill/>
              </a:ln>
              <a:effectLst/>
            </c:spPr>
          </c:marker>
          <c:cat>
            <c:strRef>
              <c:f>mgkg!$C$97:$J$97</c:f>
              <c:strCach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</c:strCache>
            </c:strRef>
          </c:cat>
          <c:val>
            <c:numRef>
              <c:f>mgkg!$C$100:$J$100</c:f>
              <c:numCache>
                <c:formatCode>0.0</c:formatCode>
                <c:ptCount val="8"/>
                <c:pt idx="0">
                  <c:v>6.3664316000000003</c:v>
                </c:pt>
                <c:pt idx="1">
                  <c:v>7.0843227999999998</c:v>
                </c:pt>
                <c:pt idx="2">
                  <c:v>6.2946340000000003</c:v>
                </c:pt>
                <c:pt idx="3">
                  <c:v>7.4715537999999997</c:v>
                </c:pt>
                <c:pt idx="4">
                  <c:v>6.7345563000000004</c:v>
                </c:pt>
                <c:pt idx="5">
                  <c:v>6.2533523000000004</c:v>
                </c:pt>
                <c:pt idx="6">
                  <c:v>5.8958418999999997</c:v>
                </c:pt>
                <c:pt idx="7">
                  <c:v>6.6066402999999996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64C-4F04-A047-33FEECA64250}"/>
            </c:ext>
          </c:extLst>
        </c:ser>
        <c:ser>
          <c:idx val="3"/>
          <c:order val="3"/>
          <c:tx>
            <c:strRef>
              <c:f>mgkg!$B$101</c:f>
              <c:strCache>
                <c:ptCount val="1"/>
                <c:pt idx="0">
                  <c:v>Other**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7030A0"/>
              </a:solidFill>
              <a:ln w="9525">
                <a:noFill/>
              </a:ln>
              <a:effectLst/>
            </c:spPr>
          </c:marker>
          <c:cat>
            <c:strRef>
              <c:f>mgkg!$C$97:$J$97</c:f>
              <c:strCach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</c:strCache>
            </c:strRef>
          </c:cat>
          <c:val>
            <c:numRef>
              <c:f>mgkg!$C$101:$J$101</c:f>
              <c:numCache>
                <c:formatCode>0.0</c:formatCode>
                <c:ptCount val="8"/>
                <c:pt idx="0">
                  <c:v>0.43121130000000002</c:v>
                </c:pt>
                <c:pt idx="1">
                  <c:v>0.47358860000000003</c:v>
                </c:pt>
                <c:pt idx="2">
                  <c:v>0.43063449999999998</c:v>
                </c:pt>
                <c:pt idx="3">
                  <c:v>0.37891049999999998</c:v>
                </c:pt>
                <c:pt idx="4">
                  <c:v>0.46941259999999996</c:v>
                </c:pt>
                <c:pt idx="5">
                  <c:v>0.39622960000000002</c:v>
                </c:pt>
                <c:pt idx="6">
                  <c:v>0.32212679999999999</c:v>
                </c:pt>
                <c:pt idx="7">
                  <c:v>0.32383849999999997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64C-4F04-A047-33FEECA642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57691200"/>
        <c:axId val="857688248"/>
      </c:lineChart>
      <c:catAx>
        <c:axId val="857691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57688248"/>
        <c:crosses val="autoZero"/>
        <c:auto val="1"/>
        <c:lblAlgn val="ctr"/>
        <c:lblOffset val="100"/>
        <c:noMultiLvlLbl val="0"/>
      </c:catAx>
      <c:valAx>
        <c:axId val="857688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 b="1"/>
                  <a:t>Active ingredient (mg/kg)</a:t>
                </a:r>
              </a:p>
            </c:rich>
          </c:tx>
          <c:layout>
            <c:manualLayout>
              <c:xMode val="edge"/>
              <c:yMode val="edge"/>
              <c:x val="1.3746290244630121E-2"/>
              <c:y val="0.1496347463283161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57691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'MG KG'!$M$35</c:f>
              <c:strCache>
                <c:ptCount val="1"/>
                <c:pt idx="0">
                  <c:v>3rd/4th generation cephalosporins</c:v>
                </c:pt>
              </c:strCache>
            </c:strRef>
          </c:tx>
          <c:spPr>
            <a:solidFill>
              <a:srgbClr val="A87FAB"/>
            </a:solidFill>
            <a:ln>
              <a:noFill/>
            </a:ln>
            <a:effectLst/>
          </c:spPr>
          <c:invertIfNegative val="0"/>
          <c:cat>
            <c:strRef>
              <c:f>'MG KG'!$N$34:$U$34</c:f>
              <c:strCach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</c:strCache>
            </c:strRef>
          </c:cat>
          <c:val>
            <c:numRef>
              <c:f>'MG KG'!$N$35:$U$35</c:f>
              <c:numCache>
                <c:formatCode>0.00</c:formatCode>
                <c:ptCount val="8"/>
                <c:pt idx="0">
                  <c:v>0.19322729999999999</c:v>
                </c:pt>
                <c:pt idx="1">
                  <c:v>0.17279420000000001</c:v>
                </c:pt>
                <c:pt idx="2">
                  <c:v>0.14037450000000001</c:v>
                </c:pt>
                <c:pt idx="3">
                  <c:v>0.1082993</c:v>
                </c:pt>
                <c:pt idx="4">
                  <c:v>6.4793500000000004E-2</c:v>
                </c:pt>
                <c:pt idx="5">
                  <c:v>3.2045999999999998E-2</c:v>
                </c:pt>
                <c:pt idx="6">
                  <c:v>3.8059000000000003E-2</c:v>
                </c:pt>
                <c:pt idx="7">
                  <c:v>2.01291E-2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61-4243-9329-08A1EB1163C5}"/>
            </c:ext>
          </c:extLst>
        </c:ser>
        <c:ser>
          <c:idx val="1"/>
          <c:order val="1"/>
          <c:tx>
            <c:strRef>
              <c:f>'MG KG'!$M$36</c:f>
              <c:strCache>
                <c:ptCount val="1"/>
                <c:pt idx="0">
                  <c:v>Fluoroquinolones</c:v>
                </c:pt>
              </c:strCache>
            </c:strRef>
          </c:tx>
          <c:spPr>
            <a:solidFill>
              <a:srgbClr val="74AFD8"/>
            </a:solidFill>
            <a:ln>
              <a:noFill/>
            </a:ln>
            <a:effectLst/>
          </c:spPr>
          <c:invertIfNegative val="0"/>
          <c:cat>
            <c:strRef>
              <c:f>'MG KG'!$N$34:$U$34</c:f>
              <c:strCach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</c:strCache>
            </c:strRef>
          </c:cat>
          <c:val>
            <c:numRef>
              <c:f>'MG KG'!$N$36:$U$36</c:f>
              <c:numCache>
                <c:formatCode>0.00</c:formatCode>
                <c:ptCount val="8"/>
                <c:pt idx="0">
                  <c:v>0.35080689999999998</c:v>
                </c:pt>
                <c:pt idx="1">
                  <c:v>0.34502890000000003</c:v>
                </c:pt>
                <c:pt idx="2">
                  <c:v>0.22482959999999999</c:v>
                </c:pt>
                <c:pt idx="3">
                  <c:v>0.1552849</c:v>
                </c:pt>
                <c:pt idx="4">
                  <c:v>0.14589659999999999</c:v>
                </c:pt>
                <c:pt idx="5">
                  <c:v>0.134213</c:v>
                </c:pt>
                <c:pt idx="6">
                  <c:v>0.10097829999999999</c:v>
                </c:pt>
                <c:pt idx="7">
                  <c:v>9.4983600000000001E-2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61-4243-9329-08A1EB1163C5}"/>
            </c:ext>
          </c:extLst>
        </c:ser>
        <c:ser>
          <c:idx val="2"/>
          <c:order val="2"/>
          <c:tx>
            <c:strRef>
              <c:f>'MG KG'!$M$37</c:f>
              <c:strCache>
                <c:ptCount val="1"/>
                <c:pt idx="0">
                  <c:v>Colistin</c:v>
                </c:pt>
              </c:strCache>
            </c:strRef>
          </c:tx>
          <c:spPr>
            <a:solidFill>
              <a:srgbClr val="B1D680"/>
            </a:solidFill>
            <a:ln>
              <a:noFill/>
            </a:ln>
            <a:effectLst/>
          </c:spPr>
          <c:invertIfNegative val="0"/>
          <c:cat>
            <c:strRef>
              <c:f>'MG KG'!$N$34:$U$34</c:f>
              <c:strCach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</c:strCache>
            </c:strRef>
          </c:cat>
          <c:val>
            <c:numRef>
              <c:f>'MG KG'!$N$37:$U$37</c:f>
              <c:numCache>
                <c:formatCode>0.00</c:formatCode>
                <c:ptCount val="8"/>
                <c:pt idx="0">
                  <c:v>0.1235343</c:v>
                </c:pt>
                <c:pt idx="1">
                  <c:v>0.1275165</c:v>
                </c:pt>
                <c:pt idx="2">
                  <c:v>1.8243200000000001E-2</c:v>
                </c:pt>
                <c:pt idx="3" formatCode="0.00000">
                  <c:v>5.9009999999999998E-4</c:v>
                </c:pt>
                <c:pt idx="4" formatCode="0.00000">
                  <c:v>6.9289999999999998E-4</c:v>
                </c:pt>
                <c:pt idx="5" formatCode="0.00000">
                  <c:v>1.6899999999999999E-4</c:v>
                </c:pt>
                <c:pt idx="6" formatCode="0.00000">
                  <c:v>7.0300000000000001E-5</c:v>
                </c:pt>
                <c:pt idx="7" formatCode="0.0000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E61-4243-9329-08A1EB1163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16220536"/>
        <c:axId val="616219552"/>
      </c:barChart>
      <c:lineChart>
        <c:grouping val="standard"/>
        <c:varyColors val="0"/>
        <c:ser>
          <c:idx val="3"/>
          <c:order val="3"/>
          <c:tx>
            <c:strRef>
              <c:f>'MG KG'!$M$38</c:f>
              <c:strCache>
                <c:ptCount val="1"/>
                <c:pt idx="0">
                  <c:v>Total mg/kg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strRef>
              <c:f>'MG KG'!$N$34:$U$34</c:f>
              <c:strCach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</c:strCache>
            </c:strRef>
          </c:cat>
          <c:val>
            <c:numRef>
              <c:f>'MG KG'!$N$38:$U$38</c:f>
              <c:numCache>
                <c:formatCode>0.0</c:formatCode>
                <c:ptCount val="8"/>
                <c:pt idx="0">
                  <c:v>62.314816200000003</c:v>
                </c:pt>
                <c:pt idx="1">
                  <c:v>56.521593099999997</c:v>
                </c:pt>
                <c:pt idx="2">
                  <c:v>39.026940400000001</c:v>
                </c:pt>
                <c:pt idx="3">
                  <c:v>32.108216300000002</c:v>
                </c:pt>
                <c:pt idx="4">
                  <c:v>28.9600507</c:v>
                </c:pt>
                <c:pt idx="5">
                  <c:v>30.449204000000002</c:v>
                </c:pt>
                <c:pt idx="6">
                  <c:v>30.239561900000002</c:v>
                </c:pt>
                <c:pt idx="7">
                  <c:v>28.281353299999999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E61-4243-9329-08A1EB1163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71360008"/>
        <c:axId val="771353776"/>
      </c:lineChart>
      <c:catAx>
        <c:axId val="616220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16219552"/>
        <c:crosses val="autoZero"/>
        <c:auto val="1"/>
        <c:lblAlgn val="ctr"/>
        <c:lblOffset val="100"/>
        <c:noMultiLvlLbl val="0"/>
      </c:catAx>
      <c:valAx>
        <c:axId val="616219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algn="ctr" rtl="0"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/>
                  <a:t>Sales per antimicrobial class (mg/kg)</a:t>
                </a:r>
              </a:p>
              <a:p>
                <a:pPr algn="ctr" rtl="0">
                  <a:defRPr/>
                </a:pPr>
                <a:endParaRPr lang="en-GB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 rtl="0">
                <a:defRPr sz="10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.00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16220536"/>
        <c:crosses val="autoZero"/>
        <c:crossBetween val="between"/>
      </c:valAx>
      <c:valAx>
        <c:axId val="771353776"/>
        <c:scaling>
          <c:orientation val="minMax"/>
          <c:max val="80"/>
          <c:min val="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 algn="ctr" rtl="0"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/>
                  <a:t>Total sales (mg/kg)</a:t>
                </a:r>
              </a:p>
              <a:p>
                <a:pPr algn="ctr" rtl="0">
                  <a:defRPr/>
                </a:pPr>
                <a:endParaRPr lang="en-GB"/>
              </a:p>
            </c:rich>
          </c:tx>
          <c:layout>
            <c:manualLayout>
              <c:xMode val="edge"/>
              <c:yMode val="edge"/>
              <c:x val="0.95194486495517427"/>
              <c:y val="0.271164431030974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 rtl="0">
                <a:defRPr sz="10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.0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71360008"/>
        <c:crosses val="max"/>
        <c:crossBetween val="between"/>
      </c:valAx>
      <c:catAx>
        <c:axId val="7713600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713537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701925957885402"/>
          <c:y val="3.761969904240766E-2"/>
          <c:w val="0.83949520008629064"/>
          <c:h val="0.588822075250169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'Harmonised Monitoring'!$AY$7:$AZ$7</c:f>
              <c:strCache>
                <c:ptCount val="1"/>
                <c:pt idx="0">
                  <c:v>2015; n=</c:v>
                </c:pt>
              </c:strCache>
            </c:strRef>
          </c:tx>
          <c:spPr>
            <a:solidFill>
              <a:srgbClr val="6D3075"/>
            </a:solidFill>
            <a:ln>
              <a:noFill/>
            </a:ln>
            <a:effectLst/>
          </c:spPr>
          <c:invertIfNegative val="0"/>
          <c:cat>
            <c:multiLvlStrRef>
              <c:f>'Harmonised Monitoring'!$AW$9:$AX$18</c:f>
              <c:multiLvlStrCache>
                <c:ptCount val="10"/>
                <c:lvl>
                  <c:pt idx="0">
                    <c:v>Amikacin</c:v>
                  </c:pt>
                  <c:pt idx="1">
                    <c:v>Gentamicin</c:v>
                  </c:pt>
                  <c:pt idx="2">
                    <c:v>Chloramphenicol</c:v>
                  </c:pt>
                  <c:pt idx="3">
                    <c:v>Ampicillin</c:v>
                  </c:pt>
                  <c:pt idx="4">
                    <c:v>Meropenem</c:v>
                  </c:pt>
                  <c:pt idx="5">
                    <c:v>Azithromycin**</c:v>
                  </c:pt>
                  <c:pt idx="6">
                    <c:v>Tetracyclines</c:v>
                  </c:pt>
                  <c:pt idx="7">
                    <c:v>Tigecycline</c:v>
                  </c:pt>
                  <c:pt idx="8">
                    <c:v>Sulfamethoxazole</c:v>
                  </c:pt>
                  <c:pt idx="9">
                    <c:v>Trimethoprim</c:v>
                  </c:pt>
                </c:lvl>
                <c:lvl>
                  <c:pt idx="0">
                    <c:v>AG</c:v>
                  </c:pt>
                  <c:pt idx="2">
                    <c:v>AP</c:v>
                  </c:pt>
                  <c:pt idx="3">
                    <c:v>BL</c:v>
                  </c:pt>
                  <c:pt idx="5">
                    <c:v>ML</c:v>
                  </c:pt>
                  <c:pt idx="6">
                    <c:v>TC</c:v>
                  </c:pt>
                  <c:pt idx="8">
                    <c:v>TS</c:v>
                  </c:pt>
                </c:lvl>
              </c:multiLvlStrCache>
            </c:multiLvlStrRef>
          </c:cat>
          <c:val>
            <c:numRef>
              <c:f>'Harmonised Monitoring'!$BB$9:$BB$18</c:f>
              <c:numCache>
                <c:formatCode>0.0</c:formatCode>
                <c:ptCount val="10"/>
                <c:pt idx="0" formatCode="General">
                  <c:v>0</c:v>
                </c:pt>
                <c:pt idx="1">
                  <c:v>7.333333333333333</c:v>
                </c:pt>
                <c:pt idx="2">
                  <c:v>31.333333333333336</c:v>
                </c:pt>
                <c:pt idx="3">
                  <c:v>38</c:v>
                </c:pt>
                <c:pt idx="4">
                  <c:v>0</c:v>
                </c:pt>
                <c:pt idx="5">
                  <c:v>1.3333333333333335</c:v>
                </c:pt>
                <c:pt idx="6">
                  <c:v>72</c:v>
                </c:pt>
                <c:pt idx="7">
                  <c:v>0.66666666666666674</c:v>
                </c:pt>
                <c:pt idx="8">
                  <c:v>57.999999999999993</c:v>
                </c:pt>
                <c:pt idx="9">
                  <c:v>48.666666666666671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D7-47A5-B8C9-6E56BE31C4B7}"/>
            </c:ext>
          </c:extLst>
        </c:ser>
        <c:ser>
          <c:idx val="1"/>
          <c:order val="1"/>
          <c:tx>
            <c:strRef>
              <c:f>'Harmonised Monitoring'!$BC$7:$BD$7</c:f>
              <c:strCache>
                <c:ptCount val="1"/>
                <c:pt idx="0">
                  <c:v>2017; n=</c:v>
                </c:pt>
              </c:strCache>
            </c:strRef>
          </c:tx>
          <c:spPr>
            <a:solidFill>
              <a:srgbClr val="FF9E16"/>
            </a:solidFill>
            <a:ln>
              <a:noFill/>
            </a:ln>
            <a:effectLst/>
          </c:spPr>
          <c:invertIfNegative val="0"/>
          <c:cat>
            <c:multiLvlStrRef>
              <c:f>'Harmonised Monitoring'!$AW$9:$AX$18</c:f>
              <c:multiLvlStrCache>
                <c:ptCount val="10"/>
                <c:lvl>
                  <c:pt idx="0">
                    <c:v>Amikacin</c:v>
                  </c:pt>
                  <c:pt idx="1">
                    <c:v>Gentamicin</c:v>
                  </c:pt>
                  <c:pt idx="2">
                    <c:v>Chloramphenicol</c:v>
                  </c:pt>
                  <c:pt idx="3">
                    <c:v>Ampicillin</c:v>
                  </c:pt>
                  <c:pt idx="4">
                    <c:v>Meropenem</c:v>
                  </c:pt>
                  <c:pt idx="5">
                    <c:v>Azithromycin**</c:v>
                  </c:pt>
                  <c:pt idx="6">
                    <c:v>Tetracyclines</c:v>
                  </c:pt>
                  <c:pt idx="7">
                    <c:v>Tigecycline</c:v>
                  </c:pt>
                  <c:pt idx="8">
                    <c:v>Sulfamethoxazole</c:v>
                  </c:pt>
                  <c:pt idx="9">
                    <c:v>Trimethoprim</c:v>
                  </c:pt>
                </c:lvl>
                <c:lvl>
                  <c:pt idx="0">
                    <c:v>AG</c:v>
                  </c:pt>
                  <c:pt idx="2">
                    <c:v>AP</c:v>
                  </c:pt>
                  <c:pt idx="3">
                    <c:v>BL</c:v>
                  </c:pt>
                  <c:pt idx="5">
                    <c:v>ML</c:v>
                  </c:pt>
                  <c:pt idx="6">
                    <c:v>TC</c:v>
                  </c:pt>
                  <c:pt idx="8">
                    <c:v>TS</c:v>
                  </c:pt>
                </c:lvl>
              </c:multiLvlStrCache>
            </c:multiLvlStrRef>
          </c:cat>
          <c:val>
            <c:numRef>
              <c:f>'Harmonised Monitoring'!$BF$9:$BF$18</c:f>
              <c:numCache>
                <c:formatCode>0.0</c:formatCode>
                <c:ptCount val="10"/>
                <c:pt idx="0" formatCode="General">
                  <c:v>0</c:v>
                </c:pt>
                <c:pt idx="1">
                  <c:v>3.763440860215054</c:v>
                </c:pt>
                <c:pt idx="2">
                  <c:v>20.43010752688172</c:v>
                </c:pt>
                <c:pt idx="3">
                  <c:v>30.64516129032258</c:v>
                </c:pt>
                <c:pt idx="4">
                  <c:v>0</c:v>
                </c:pt>
                <c:pt idx="5">
                  <c:v>0</c:v>
                </c:pt>
                <c:pt idx="6">
                  <c:v>59.13978494623656</c:v>
                </c:pt>
                <c:pt idx="7">
                  <c:v>0.53763440860215062</c:v>
                </c:pt>
                <c:pt idx="8">
                  <c:v>47.311827956989248</c:v>
                </c:pt>
                <c:pt idx="9">
                  <c:v>36.55913978494624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9D7-47A5-B8C9-6E56BE31C4B7}"/>
            </c:ext>
          </c:extLst>
        </c:ser>
        <c:ser>
          <c:idx val="2"/>
          <c:order val="2"/>
          <c:tx>
            <c:strRef>
              <c:f>'Harmonised Monitoring'!$BG$7:$BH$7</c:f>
              <c:strCache>
                <c:ptCount val="1"/>
                <c:pt idx="0">
                  <c:v>2019; n=</c:v>
                </c:pt>
              </c:strCache>
            </c:strRef>
          </c:tx>
          <c:spPr>
            <a:solidFill>
              <a:srgbClr val="77BC1F"/>
            </a:solidFill>
            <a:ln>
              <a:noFill/>
            </a:ln>
            <a:effectLst/>
          </c:spPr>
          <c:invertIfNegative val="0"/>
          <c:cat>
            <c:multiLvlStrRef>
              <c:f>'Harmonised Monitoring'!$AW$9:$AX$18</c:f>
              <c:multiLvlStrCache>
                <c:ptCount val="10"/>
                <c:lvl>
                  <c:pt idx="0">
                    <c:v>Amikacin</c:v>
                  </c:pt>
                  <c:pt idx="1">
                    <c:v>Gentamicin</c:v>
                  </c:pt>
                  <c:pt idx="2">
                    <c:v>Chloramphenicol</c:v>
                  </c:pt>
                  <c:pt idx="3">
                    <c:v>Ampicillin</c:v>
                  </c:pt>
                  <c:pt idx="4">
                    <c:v>Meropenem</c:v>
                  </c:pt>
                  <c:pt idx="5">
                    <c:v>Azithromycin**</c:v>
                  </c:pt>
                  <c:pt idx="6">
                    <c:v>Tetracyclines</c:v>
                  </c:pt>
                  <c:pt idx="7">
                    <c:v>Tigecycline</c:v>
                  </c:pt>
                  <c:pt idx="8">
                    <c:v>Sulfamethoxazole</c:v>
                  </c:pt>
                  <c:pt idx="9">
                    <c:v>Trimethoprim</c:v>
                  </c:pt>
                </c:lvl>
                <c:lvl>
                  <c:pt idx="0">
                    <c:v>AG</c:v>
                  </c:pt>
                  <c:pt idx="2">
                    <c:v>AP</c:v>
                  </c:pt>
                  <c:pt idx="3">
                    <c:v>BL</c:v>
                  </c:pt>
                  <c:pt idx="5">
                    <c:v>ML</c:v>
                  </c:pt>
                  <c:pt idx="6">
                    <c:v>TC</c:v>
                  </c:pt>
                  <c:pt idx="8">
                    <c:v>TS</c:v>
                  </c:pt>
                </c:lvl>
              </c:multiLvlStrCache>
            </c:multiLvlStrRef>
          </c:cat>
          <c:val>
            <c:numRef>
              <c:f>'Harmonised Monitoring'!$BJ$9:$BJ$18</c:f>
              <c:numCache>
                <c:formatCode>0.0</c:formatCode>
                <c:ptCount val="10"/>
                <c:pt idx="0" formatCode="General">
                  <c:v>0</c:v>
                </c:pt>
                <c:pt idx="1">
                  <c:v>1.4423076923076923</c:v>
                </c:pt>
                <c:pt idx="2">
                  <c:v>16.346153846153847</c:v>
                </c:pt>
                <c:pt idx="3">
                  <c:v>36.057692307692307</c:v>
                </c:pt>
                <c:pt idx="4">
                  <c:v>0</c:v>
                </c:pt>
                <c:pt idx="5">
                  <c:v>0.48076923076923078</c:v>
                </c:pt>
                <c:pt idx="6">
                  <c:v>58.653846153846153</c:v>
                </c:pt>
                <c:pt idx="7">
                  <c:v>0.48076923076923078</c:v>
                </c:pt>
                <c:pt idx="8">
                  <c:v>42.788461538461533</c:v>
                </c:pt>
                <c:pt idx="9">
                  <c:v>39.903846153846153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9D7-47A5-B8C9-6E56BE31C4B7}"/>
            </c:ext>
          </c:extLst>
        </c:ser>
        <c:ser>
          <c:idx val="3"/>
          <c:order val="3"/>
          <c:tx>
            <c:strRef>
              <c:f>'Harmonised Monitoring'!$BK$7:$BL$7</c:f>
              <c:strCache>
                <c:ptCount val="1"/>
                <c:pt idx="0">
                  <c:v>2021; n=</c:v>
                </c:pt>
              </c:strCache>
            </c:strRef>
          </c:tx>
          <c:spPr>
            <a:solidFill>
              <a:srgbClr val="007CBA"/>
            </a:solidFill>
            <a:ln>
              <a:noFill/>
            </a:ln>
            <a:effectLst/>
          </c:spPr>
          <c:invertIfNegative val="0"/>
          <c:cat>
            <c:multiLvlStrRef>
              <c:f>'Harmonised Monitoring'!$AW$9:$AX$18</c:f>
              <c:multiLvlStrCache>
                <c:ptCount val="10"/>
                <c:lvl>
                  <c:pt idx="0">
                    <c:v>Amikacin</c:v>
                  </c:pt>
                  <c:pt idx="1">
                    <c:v>Gentamicin</c:v>
                  </c:pt>
                  <c:pt idx="2">
                    <c:v>Chloramphenicol</c:v>
                  </c:pt>
                  <c:pt idx="3">
                    <c:v>Ampicillin</c:v>
                  </c:pt>
                  <c:pt idx="4">
                    <c:v>Meropenem</c:v>
                  </c:pt>
                  <c:pt idx="5">
                    <c:v>Azithromycin**</c:v>
                  </c:pt>
                  <c:pt idx="6">
                    <c:v>Tetracyclines</c:v>
                  </c:pt>
                  <c:pt idx="7">
                    <c:v>Tigecycline</c:v>
                  </c:pt>
                  <c:pt idx="8">
                    <c:v>Sulfamethoxazole</c:v>
                  </c:pt>
                  <c:pt idx="9">
                    <c:v>Trimethoprim</c:v>
                  </c:pt>
                </c:lvl>
                <c:lvl>
                  <c:pt idx="0">
                    <c:v>AG</c:v>
                  </c:pt>
                  <c:pt idx="2">
                    <c:v>AP</c:v>
                  </c:pt>
                  <c:pt idx="3">
                    <c:v>BL</c:v>
                  </c:pt>
                  <c:pt idx="5">
                    <c:v>ML</c:v>
                  </c:pt>
                  <c:pt idx="6">
                    <c:v>TC</c:v>
                  </c:pt>
                  <c:pt idx="8">
                    <c:v>TS</c:v>
                  </c:pt>
                </c:lvl>
              </c:multiLvlStrCache>
            </c:multiLvlStrRef>
          </c:cat>
          <c:val>
            <c:numRef>
              <c:f>'Harmonised Monitoring'!$BN$9:$BN$18</c:f>
              <c:numCache>
                <c:formatCode>0.0</c:formatCode>
                <c:ptCount val="10"/>
                <c:pt idx="0">
                  <c:v>0</c:v>
                </c:pt>
                <c:pt idx="1">
                  <c:v>2.109704641350211</c:v>
                </c:pt>
                <c:pt idx="2">
                  <c:v>18.565400843881857</c:v>
                </c:pt>
                <c:pt idx="3">
                  <c:v>33.333333333333329</c:v>
                </c:pt>
                <c:pt idx="4">
                  <c:v>0</c:v>
                </c:pt>
                <c:pt idx="5">
                  <c:v>0.8438818565400843</c:v>
                </c:pt>
                <c:pt idx="6">
                  <c:v>52.742616033755276</c:v>
                </c:pt>
                <c:pt idx="7">
                  <c:v>0</c:v>
                </c:pt>
                <c:pt idx="8">
                  <c:v>40.506329113924053</c:v>
                </c:pt>
                <c:pt idx="9">
                  <c:v>37.552742616033754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9D7-47A5-B8C9-6E56BE31C4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698452232"/>
        <c:axId val="698455184"/>
      </c:barChart>
      <c:catAx>
        <c:axId val="698452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98455184"/>
        <c:crosses val="autoZero"/>
        <c:auto val="1"/>
        <c:lblAlgn val="ctr"/>
        <c:lblOffset val="100"/>
        <c:noMultiLvlLbl val="0"/>
      </c:catAx>
      <c:valAx>
        <c:axId val="698455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algn="ctr" rtl="0"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b="1"/>
                  <a:t>Resistant isolates (%)</a:t>
                </a:r>
                <a:endParaRPr lang="en-GB" b="1"/>
              </a:p>
            </c:rich>
          </c:tx>
          <c:layout>
            <c:manualLayout>
              <c:xMode val="edge"/>
              <c:yMode val="edge"/>
              <c:x val="1.5220700152207001E-2"/>
              <c:y val="0.117666716933981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 rtl="0">
                <a:defRPr sz="1000" b="1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98452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3224020608535043"/>
          <c:y val="5.2948255114320095E-2"/>
          <c:w val="0.71363905900651314"/>
          <c:h val="0.47878023545811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'Harmonised Monitoring'!$AY$7:$AZ$7</c:f>
              <c:strCache>
                <c:ptCount val="1"/>
                <c:pt idx="0">
                  <c:v>2015; n=</c:v>
                </c:pt>
              </c:strCache>
            </c:strRef>
          </c:tx>
          <c:spPr>
            <a:solidFill>
              <a:srgbClr val="6D3075"/>
            </a:solidFill>
            <a:ln>
              <a:noFill/>
            </a:ln>
            <a:effectLst/>
          </c:spPr>
          <c:invertIfNegative val="0"/>
          <c:cat>
            <c:multiLvlStrRef>
              <c:f>'Harmonised Monitoring'!$AW$19:$AX$23</c:f>
              <c:multiLvlStrCache>
                <c:ptCount val="5"/>
                <c:lvl>
                  <c:pt idx="0">
                    <c:v>Cefotaxime</c:v>
                  </c:pt>
                  <c:pt idx="1">
                    <c:v>Ceftazidime</c:v>
                  </c:pt>
                  <c:pt idx="2">
                    <c:v>Ciprofloxacin</c:v>
                  </c:pt>
                  <c:pt idx="3">
                    <c:v>Nalidixic acid</c:v>
                  </c:pt>
                  <c:pt idx="4">
                    <c:v>Colistin</c:v>
                  </c:pt>
                </c:lvl>
                <c:lvl>
                  <c:pt idx="0">
                    <c:v>3/4GC</c:v>
                  </c:pt>
                  <c:pt idx="2">
                    <c:v>QU</c:v>
                  </c:pt>
                  <c:pt idx="4">
                    <c:v>PX</c:v>
                  </c:pt>
                </c:lvl>
              </c:multiLvlStrCache>
            </c:multiLvlStrRef>
          </c:cat>
          <c:val>
            <c:numRef>
              <c:f>'Harmonised Monitoring'!$BB$19:$BB$23</c:f>
              <c:numCache>
                <c:formatCode>0.0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2.666666666666667</c:v>
                </c:pt>
                <c:pt idx="3">
                  <c:v>1.3333333333333335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92-499F-9FDE-DB710282ADD7}"/>
            </c:ext>
          </c:extLst>
        </c:ser>
        <c:ser>
          <c:idx val="1"/>
          <c:order val="1"/>
          <c:tx>
            <c:strRef>
              <c:f>'Harmonised Monitoring'!$BC$7:$BD$7</c:f>
              <c:strCache>
                <c:ptCount val="1"/>
                <c:pt idx="0">
                  <c:v>2017; n=</c:v>
                </c:pt>
              </c:strCache>
            </c:strRef>
          </c:tx>
          <c:spPr>
            <a:solidFill>
              <a:srgbClr val="FF9E16"/>
            </a:solidFill>
            <a:ln>
              <a:noFill/>
            </a:ln>
            <a:effectLst/>
          </c:spPr>
          <c:invertIfNegative val="0"/>
          <c:cat>
            <c:multiLvlStrRef>
              <c:f>'Harmonised Monitoring'!$AW$19:$AX$23</c:f>
              <c:multiLvlStrCache>
                <c:ptCount val="5"/>
                <c:lvl>
                  <c:pt idx="0">
                    <c:v>Cefotaxime</c:v>
                  </c:pt>
                  <c:pt idx="1">
                    <c:v>Ceftazidime</c:v>
                  </c:pt>
                  <c:pt idx="2">
                    <c:v>Ciprofloxacin</c:v>
                  </c:pt>
                  <c:pt idx="3">
                    <c:v>Nalidixic acid</c:v>
                  </c:pt>
                  <c:pt idx="4">
                    <c:v>Colistin</c:v>
                  </c:pt>
                </c:lvl>
                <c:lvl>
                  <c:pt idx="0">
                    <c:v>3/4GC</c:v>
                  </c:pt>
                  <c:pt idx="2">
                    <c:v>QU</c:v>
                  </c:pt>
                  <c:pt idx="4">
                    <c:v>PX</c:v>
                  </c:pt>
                </c:lvl>
              </c:multiLvlStrCache>
            </c:multiLvlStrRef>
          </c:cat>
          <c:val>
            <c:numRef>
              <c:f>'Harmonised Monitoring'!$BF$19:$BF$23</c:f>
              <c:numCache>
                <c:formatCode>0.0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2.6881720430107525</c:v>
                </c:pt>
                <c:pt idx="3">
                  <c:v>2.1505376344086025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92-499F-9FDE-DB710282ADD7}"/>
            </c:ext>
          </c:extLst>
        </c:ser>
        <c:ser>
          <c:idx val="2"/>
          <c:order val="2"/>
          <c:tx>
            <c:strRef>
              <c:f>'Harmonised Monitoring'!$BG$7:$BH$7</c:f>
              <c:strCache>
                <c:ptCount val="1"/>
                <c:pt idx="0">
                  <c:v>2019; n=</c:v>
                </c:pt>
              </c:strCache>
            </c:strRef>
          </c:tx>
          <c:spPr>
            <a:solidFill>
              <a:srgbClr val="77BC1F"/>
            </a:solidFill>
            <a:ln>
              <a:noFill/>
            </a:ln>
            <a:effectLst/>
          </c:spPr>
          <c:invertIfNegative val="0"/>
          <c:cat>
            <c:multiLvlStrRef>
              <c:f>'Harmonised Monitoring'!$AW$19:$AX$23</c:f>
              <c:multiLvlStrCache>
                <c:ptCount val="5"/>
                <c:lvl>
                  <c:pt idx="0">
                    <c:v>Cefotaxime</c:v>
                  </c:pt>
                  <c:pt idx="1">
                    <c:v>Ceftazidime</c:v>
                  </c:pt>
                  <c:pt idx="2">
                    <c:v>Ciprofloxacin</c:v>
                  </c:pt>
                  <c:pt idx="3">
                    <c:v>Nalidixic acid</c:v>
                  </c:pt>
                  <c:pt idx="4">
                    <c:v>Colistin</c:v>
                  </c:pt>
                </c:lvl>
                <c:lvl>
                  <c:pt idx="0">
                    <c:v>3/4GC</c:v>
                  </c:pt>
                  <c:pt idx="2">
                    <c:v>QU</c:v>
                  </c:pt>
                  <c:pt idx="4">
                    <c:v>PX</c:v>
                  </c:pt>
                </c:lvl>
              </c:multiLvlStrCache>
            </c:multiLvlStrRef>
          </c:cat>
          <c:val>
            <c:numRef>
              <c:f>'Harmonised Monitoring'!$BJ$19:$BJ$23</c:f>
              <c:numCache>
                <c:formatCode>0.0</c:formatCode>
                <c:ptCount val="5"/>
                <c:pt idx="0">
                  <c:v>2.4038461538461542</c:v>
                </c:pt>
                <c:pt idx="1">
                  <c:v>2.4038461538461542</c:v>
                </c:pt>
                <c:pt idx="2">
                  <c:v>3.3653846153846154</c:v>
                </c:pt>
                <c:pt idx="3">
                  <c:v>0.96153846153846156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B92-499F-9FDE-DB710282ADD7}"/>
            </c:ext>
          </c:extLst>
        </c:ser>
        <c:ser>
          <c:idx val="3"/>
          <c:order val="3"/>
          <c:tx>
            <c:strRef>
              <c:f>'Harmonised Monitoring'!$BK$7:$BL$7</c:f>
              <c:strCache>
                <c:ptCount val="1"/>
                <c:pt idx="0">
                  <c:v>2021; n=</c:v>
                </c:pt>
              </c:strCache>
            </c:strRef>
          </c:tx>
          <c:spPr>
            <a:solidFill>
              <a:srgbClr val="007CBA"/>
            </a:solidFill>
            <a:ln>
              <a:noFill/>
            </a:ln>
            <a:effectLst/>
          </c:spPr>
          <c:invertIfNegative val="0"/>
          <c:cat>
            <c:multiLvlStrRef>
              <c:f>'Harmonised Monitoring'!$AW$19:$AX$23</c:f>
              <c:multiLvlStrCache>
                <c:ptCount val="5"/>
                <c:lvl>
                  <c:pt idx="0">
                    <c:v>Cefotaxime</c:v>
                  </c:pt>
                  <c:pt idx="1">
                    <c:v>Ceftazidime</c:v>
                  </c:pt>
                  <c:pt idx="2">
                    <c:v>Ciprofloxacin</c:v>
                  </c:pt>
                  <c:pt idx="3">
                    <c:v>Nalidixic acid</c:v>
                  </c:pt>
                  <c:pt idx="4">
                    <c:v>Colistin</c:v>
                  </c:pt>
                </c:lvl>
                <c:lvl>
                  <c:pt idx="0">
                    <c:v>3/4GC</c:v>
                  </c:pt>
                  <c:pt idx="2">
                    <c:v>QU</c:v>
                  </c:pt>
                  <c:pt idx="4">
                    <c:v>PX</c:v>
                  </c:pt>
                </c:lvl>
              </c:multiLvlStrCache>
            </c:multiLvlStrRef>
          </c:cat>
          <c:val>
            <c:numRef>
              <c:f>'Harmonised Monitoring'!$BN$19:$BN$23</c:f>
              <c:numCache>
                <c:formatCode>0.0</c:formatCode>
                <c:ptCount val="5"/>
                <c:pt idx="0">
                  <c:v>1.2658227848101267</c:v>
                </c:pt>
                <c:pt idx="1">
                  <c:v>1.2658227848101267</c:v>
                </c:pt>
                <c:pt idx="2">
                  <c:v>4.6413502109704643</c:v>
                </c:pt>
                <c:pt idx="3">
                  <c:v>1.6877637130801686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B92-499F-9FDE-DB710282AD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725930584"/>
        <c:axId val="725933208"/>
      </c:barChart>
      <c:catAx>
        <c:axId val="725930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25933208"/>
        <c:crosses val="autoZero"/>
        <c:auto val="1"/>
        <c:lblAlgn val="ctr"/>
        <c:lblOffset val="100"/>
        <c:noMultiLvlLbl val="0"/>
      </c:catAx>
      <c:valAx>
        <c:axId val="725933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 b="1"/>
                  <a:t>Resistant isolates (%)</a:t>
                </a:r>
              </a:p>
            </c:rich>
          </c:tx>
          <c:layout>
            <c:manualLayout>
              <c:xMode val="edge"/>
              <c:yMode val="edge"/>
              <c:x val="2.4600466608340626E-2"/>
              <c:y val="3.8749305714379056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2593058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576664414302167E-2"/>
          <c:y val="3.8436899423446511E-2"/>
          <c:w val="0.88747944070548301"/>
          <c:h val="0.883402749792238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'ESBL AmpC'!$B$11:$D$11</c:f>
              <c:strCache>
                <c:ptCount val="1"/>
                <c:pt idx="0">
                  <c:v>2015 (n=327 )</c:v>
                </c:pt>
              </c:strCache>
            </c:strRef>
          </c:tx>
          <c:spPr>
            <a:solidFill>
              <a:srgbClr val="6D3075"/>
            </a:solidFill>
            <a:ln>
              <a:noFill/>
            </a:ln>
            <a:effectLst/>
          </c:spPr>
          <c:invertIfNegative val="0"/>
          <c:cat>
            <c:strRef>
              <c:f>'ESBL AmpC'!$A$13:$A$17</c:f>
              <c:strCache>
                <c:ptCount val="5"/>
                <c:pt idx="0">
                  <c:v>ESBL or AmpC</c:v>
                </c:pt>
                <c:pt idx="1">
                  <c:v>ESBL</c:v>
                </c:pt>
                <c:pt idx="2">
                  <c:v>AmpC</c:v>
                </c:pt>
                <c:pt idx="3">
                  <c:v>ESBL and AmpC</c:v>
                </c:pt>
                <c:pt idx="4">
                  <c:v>Carbapenemase</c:v>
                </c:pt>
              </c:strCache>
            </c:strRef>
          </c:cat>
          <c:val>
            <c:numRef>
              <c:f>'ESBL AmpC'!$D$13:$D$17</c:f>
              <c:numCache>
                <c:formatCode>0.0</c:formatCode>
                <c:ptCount val="5"/>
                <c:pt idx="0">
                  <c:v>25.076452599388375</c:v>
                </c:pt>
                <c:pt idx="1">
                  <c:v>19.877675840978593</c:v>
                </c:pt>
                <c:pt idx="2">
                  <c:v>6.4220183486238538</c:v>
                </c:pt>
                <c:pt idx="3">
                  <c:v>1.2232415902140672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62-402F-AB55-4A642D855DDC}"/>
            </c:ext>
          </c:extLst>
        </c:ser>
        <c:ser>
          <c:idx val="1"/>
          <c:order val="1"/>
          <c:tx>
            <c:strRef>
              <c:f>'ESBL AmpC'!$E$11:$G$11</c:f>
              <c:strCache>
                <c:ptCount val="1"/>
                <c:pt idx="0">
                  <c:v>2017 (n=347)</c:v>
                </c:pt>
              </c:strCache>
            </c:strRef>
          </c:tx>
          <c:spPr>
            <a:solidFill>
              <a:srgbClr val="FF9E16"/>
            </a:solidFill>
            <a:ln>
              <a:noFill/>
            </a:ln>
            <a:effectLst/>
          </c:spPr>
          <c:invertIfNegative val="0"/>
          <c:cat>
            <c:strRef>
              <c:f>'ESBL AmpC'!$A$13:$A$17</c:f>
              <c:strCache>
                <c:ptCount val="5"/>
                <c:pt idx="0">
                  <c:v>ESBL or AmpC</c:v>
                </c:pt>
                <c:pt idx="1">
                  <c:v>ESBL</c:v>
                </c:pt>
                <c:pt idx="2">
                  <c:v>AmpC</c:v>
                </c:pt>
                <c:pt idx="3">
                  <c:v>ESBL and AmpC</c:v>
                </c:pt>
                <c:pt idx="4">
                  <c:v>Carbapenemase</c:v>
                </c:pt>
              </c:strCache>
            </c:strRef>
          </c:cat>
          <c:val>
            <c:numRef>
              <c:f>'ESBL AmpC'!$G$13:$G$17</c:f>
              <c:numCache>
                <c:formatCode>0.0</c:formatCode>
                <c:ptCount val="5"/>
                <c:pt idx="0">
                  <c:v>19.308357348703169</c:v>
                </c:pt>
                <c:pt idx="1">
                  <c:v>14.985590778097983</c:v>
                </c:pt>
                <c:pt idx="2">
                  <c:v>5.4755043227665707</c:v>
                </c:pt>
                <c:pt idx="3">
                  <c:v>1.1527377521613833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62-402F-AB55-4A642D855DDC}"/>
            </c:ext>
          </c:extLst>
        </c:ser>
        <c:ser>
          <c:idx val="3"/>
          <c:order val="2"/>
          <c:tx>
            <c:strRef>
              <c:f>'ESBL AmpC'!$H$11:$J$11</c:f>
              <c:strCache>
                <c:ptCount val="1"/>
                <c:pt idx="0">
                  <c:v>2019 (n=308)</c:v>
                </c:pt>
              </c:strCache>
            </c:strRef>
          </c:tx>
          <c:spPr>
            <a:solidFill>
              <a:srgbClr val="77BC1F"/>
            </a:solidFill>
            <a:ln>
              <a:noFill/>
            </a:ln>
            <a:effectLst/>
          </c:spPr>
          <c:invertIfNegative val="0"/>
          <c:cat>
            <c:strRef>
              <c:f>'ESBL AmpC'!$A$13:$A$17</c:f>
              <c:strCache>
                <c:ptCount val="5"/>
                <c:pt idx="0">
                  <c:v>ESBL or AmpC</c:v>
                </c:pt>
                <c:pt idx="1">
                  <c:v>ESBL</c:v>
                </c:pt>
                <c:pt idx="2">
                  <c:v>AmpC</c:v>
                </c:pt>
                <c:pt idx="3">
                  <c:v>ESBL and AmpC</c:v>
                </c:pt>
                <c:pt idx="4">
                  <c:v>Carbapenemase</c:v>
                </c:pt>
              </c:strCache>
            </c:strRef>
          </c:cat>
          <c:val>
            <c:numRef>
              <c:f>'ESBL AmpC'!$J$13:$J$17</c:f>
              <c:numCache>
                <c:formatCode>0.0</c:formatCode>
                <c:ptCount val="5"/>
                <c:pt idx="0">
                  <c:v>18.831168831168831</c:v>
                </c:pt>
                <c:pt idx="1">
                  <c:v>15.259740259740258</c:v>
                </c:pt>
                <c:pt idx="2">
                  <c:v>3.5714285714285712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662-402F-AB55-4A642D855DDC}"/>
            </c:ext>
          </c:extLst>
        </c:ser>
        <c:ser>
          <c:idx val="5"/>
          <c:order val="3"/>
          <c:tx>
            <c:strRef>
              <c:f>'ESBL AmpC'!$K$11:$M$11</c:f>
              <c:strCache>
                <c:ptCount val="1"/>
                <c:pt idx="0">
                  <c:v>2021 (n=376)</c:v>
                </c:pt>
              </c:strCache>
            </c:strRef>
          </c:tx>
          <c:spPr>
            <a:solidFill>
              <a:srgbClr val="007CBA"/>
            </a:solidFill>
            <a:ln>
              <a:noFill/>
            </a:ln>
            <a:effectLst/>
          </c:spPr>
          <c:invertIfNegative val="0"/>
          <c:cat>
            <c:strRef>
              <c:f>'ESBL AmpC'!$A$13:$A$17</c:f>
              <c:strCache>
                <c:ptCount val="5"/>
                <c:pt idx="0">
                  <c:v>ESBL or AmpC</c:v>
                </c:pt>
                <c:pt idx="1">
                  <c:v>ESBL</c:v>
                </c:pt>
                <c:pt idx="2">
                  <c:v>AmpC</c:v>
                </c:pt>
                <c:pt idx="3">
                  <c:v>ESBL and AmpC</c:v>
                </c:pt>
                <c:pt idx="4">
                  <c:v>Carbapenemase</c:v>
                </c:pt>
              </c:strCache>
            </c:strRef>
          </c:cat>
          <c:val>
            <c:numRef>
              <c:f>'ESBL AmpC'!$M$13:$M$17</c:f>
              <c:numCache>
                <c:formatCode>0.0</c:formatCode>
                <c:ptCount val="5"/>
                <c:pt idx="0">
                  <c:v>30.053191489361701</c:v>
                </c:pt>
                <c:pt idx="1">
                  <c:v>18.085106382978726</c:v>
                </c:pt>
                <c:pt idx="2">
                  <c:v>11.968085106382979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662-402F-AB55-4A642D855D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636902032"/>
        <c:axId val="636898096"/>
      </c:barChart>
      <c:catAx>
        <c:axId val="636902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36898096"/>
        <c:crosses val="autoZero"/>
        <c:auto val="1"/>
        <c:lblAlgn val="ctr"/>
        <c:lblOffset val="100"/>
        <c:noMultiLvlLbl val="0"/>
      </c:catAx>
      <c:valAx>
        <c:axId val="636898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 b="1"/>
                  <a:t>Percentage of caecal samples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36902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4579663702303"/>
          <c:y val="3.710760434953185E-2"/>
          <c:w val="0.84917831391654008"/>
          <c:h val="0.5812965986643918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'Harmonised Monitoring'!$AY$31:$AZ$31</c:f>
              <c:strCache>
                <c:ptCount val="1"/>
                <c:pt idx="0">
                  <c:v>2021; n=</c:v>
                </c:pt>
              </c:strCache>
            </c:strRef>
          </c:tx>
          <c:spPr>
            <a:solidFill>
              <a:srgbClr val="007CBA"/>
            </a:solidFill>
            <a:ln>
              <a:noFill/>
            </a:ln>
            <a:effectLst/>
          </c:spPr>
          <c:invertIfNegative val="0"/>
          <c:cat>
            <c:multiLvlStrRef>
              <c:f>('Harmonised Monitoring'!$AW$33:$AX$39,'Harmonised Monitoring'!$AW$41:$AX$42)</c:f>
              <c:multiLvlStrCache>
                <c:ptCount val="9"/>
                <c:lvl>
                  <c:pt idx="0">
                    <c:v>Amikacin</c:v>
                  </c:pt>
                  <c:pt idx="1">
                    <c:v>Gentamicin</c:v>
                  </c:pt>
                  <c:pt idx="2">
                    <c:v>Chloramphenicol</c:v>
                  </c:pt>
                  <c:pt idx="3">
                    <c:v>Ampicillin</c:v>
                  </c:pt>
                  <c:pt idx="4">
                    <c:v>Meropenem</c:v>
                  </c:pt>
                  <c:pt idx="5">
                    <c:v>Azithromycin*</c:v>
                  </c:pt>
                  <c:pt idx="6">
                    <c:v>Tetracyclines</c:v>
                  </c:pt>
                  <c:pt idx="7">
                    <c:v>Sulfamethoxazole*</c:v>
                  </c:pt>
                  <c:pt idx="8">
                    <c:v>Trimethoprim</c:v>
                  </c:pt>
                </c:lvl>
                <c:lvl>
                  <c:pt idx="0">
                    <c:v>AG</c:v>
                  </c:pt>
                  <c:pt idx="2">
                    <c:v>AP</c:v>
                  </c:pt>
                  <c:pt idx="3">
                    <c:v>BL</c:v>
                  </c:pt>
                  <c:pt idx="5">
                    <c:v>ML</c:v>
                  </c:pt>
                  <c:pt idx="6">
                    <c:v>TC</c:v>
                  </c:pt>
                  <c:pt idx="7">
                    <c:v>TS</c:v>
                  </c:pt>
                </c:lvl>
              </c:multiLvlStrCache>
              <c:extLst/>
            </c:multiLvlStrRef>
          </c:cat>
          <c:val>
            <c:numRef>
              <c:f>('Harmonised Monitoring'!$BB$33:$BB$39,'Harmonised Monitoring'!$BB$41:$BB$42)</c:f>
              <c:numCache>
                <c:formatCode>0.0</c:formatCode>
                <c:ptCount val="9"/>
                <c:pt idx="0">
                  <c:v>0</c:v>
                </c:pt>
                <c:pt idx="1">
                  <c:v>7.6923076923076925</c:v>
                </c:pt>
                <c:pt idx="2">
                  <c:v>19.658119658119659</c:v>
                </c:pt>
                <c:pt idx="3">
                  <c:v>45.299145299145302</c:v>
                </c:pt>
                <c:pt idx="4">
                  <c:v>0</c:v>
                </c:pt>
                <c:pt idx="5">
                  <c:v>0</c:v>
                </c:pt>
                <c:pt idx="6">
                  <c:v>53.846153846153847</c:v>
                </c:pt>
                <c:pt idx="7">
                  <c:v>51.282051282051277</c:v>
                </c:pt>
                <c:pt idx="8">
                  <c:v>25.641025641025639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10EE-4AF6-89BA-688AA602FE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698452232"/>
        <c:axId val="698455184"/>
        <c:extLst/>
      </c:barChart>
      <c:catAx>
        <c:axId val="698452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98455184"/>
        <c:crosses val="autoZero"/>
        <c:auto val="1"/>
        <c:lblAlgn val="ctr"/>
        <c:lblOffset val="100"/>
        <c:noMultiLvlLbl val="0"/>
      </c:catAx>
      <c:valAx>
        <c:axId val="698455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algn="ctr" rtl="0"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b="1"/>
                  <a:t>Resistant isolates (%)</a:t>
                </a:r>
                <a:endParaRPr lang="en-GB" b="1"/>
              </a:p>
            </c:rich>
          </c:tx>
          <c:layout>
            <c:manualLayout>
              <c:xMode val="edge"/>
              <c:yMode val="edge"/>
              <c:x val="0"/>
              <c:y val="0.1399238244897970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 rtl="0">
                <a:defRPr sz="1000" b="1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98452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860447771897366"/>
          <c:y val="6.5476190476190479E-2"/>
          <c:w val="0.68177502402363643"/>
          <c:h val="0.47763826396700415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'Harmonised Monitoring'!$AY$31:$AZ$31</c:f>
              <c:strCache>
                <c:ptCount val="1"/>
                <c:pt idx="0">
                  <c:v>2021; n=</c:v>
                </c:pt>
              </c:strCache>
            </c:strRef>
          </c:tx>
          <c:spPr>
            <a:solidFill>
              <a:srgbClr val="007CBA"/>
            </a:solidFill>
            <a:ln>
              <a:noFill/>
            </a:ln>
            <a:effectLst/>
          </c:spPr>
          <c:invertIfNegative val="0"/>
          <c:cat>
            <c:multiLvlStrRef>
              <c:f>'Harmonised Monitoring'!$AW$43:$AX$47</c:f>
              <c:multiLvlStrCache>
                <c:ptCount val="5"/>
                <c:lvl>
                  <c:pt idx="0">
                    <c:v>Cefotaxime</c:v>
                  </c:pt>
                  <c:pt idx="1">
                    <c:v>Ceftazidime</c:v>
                  </c:pt>
                  <c:pt idx="2">
                    <c:v>Ciprofloxacin</c:v>
                  </c:pt>
                  <c:pt idx="3">
                    <c:v>Nalidixic acid</c:v>
                  </c:pt>
                  <c:pt idx="4">
                    <c:v>Colistin**</c:v>
                  </c:pt>
                </c:lvl>
                <c:lvl>
                  <c:pt idx="0">
                    <c:v>3/4GC</c:v>
                  </c:pt>
                  <c:pt idx="2">
                    <c:v>QU</c:v>
                  </c:pt>
                  <c:pt idx="4">
                    <c:v>PX</c:v>
                  </c:pt>
                </c:lvl>
              </c:multiLvlStrCache>
            </c:multiLvlStrRef>
          </c:cat>
          <c:val>
            <c:numRef>
              <c:f>'Harmonised Monitoring'!$BB$43:$BB$47</c:f>
              <c:numCache>
                <c:formatCode>0.0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5.982905982905983</c:v>
                </c:pt>
                <c:pt idx="3">
                  <c:v>5.1282051282051277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66-4480-90FE-E53988BCD6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725930584"/>
        <c:axId val="725933208"/>
        <c:extLst/>
      </c:barChart>
      <c:catAx>
        <c:axId val="725930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25933208"/>
        <c:crosses val="autoZero"/>
        <c:auto val="1"/>
        <c:lblAlgn val="ctr"/>
        <c:lblOffset val="100"/>
        <c:noMultiLvlLbl val="0"/>
      </c:catAx>
      <c:valAx>
        <c:axId val="725933208"/>
        <c:scaling>
          <c:orientation val="minMax"/>
          <c:max val="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 b="1"/>
                  <a:t>Resistant isolates (%)</a:t>
                </a:r>
              </a:p>
            </c:rich>
          </c:tx>
          <c:layout>
            <c:manualLayout>
              <c:xMode val="edge"/>
              <c:yMode val="edge"/>
              <c:x val="2.7100382943935287E-2"/>
              <c:y val="3.1939909950280589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25930584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4198459186583205E-2"/>
          <c:y val="2.8809876543209878E-2"/>
          <c:w val="0.89969204975247141"/>
          <c:h val="0.76796168692002231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'Outcome indicators'!$T$5</c:f>
              <c:strCache>
                <c:ptCount val="1"/>
                <c:pt idx="0">
                  <c:v>2014/2015</c:v>
                </c:pt>
              </c:strCache>
            </c:strRef>
          </c:tx>
          <c:spPr>
            <a:solidFill>
              <a:srgbClr val="D9262E"/>
            </a:solidFill>
          </c:spPr>
          <c:invertIfNegative val="0"/>
          <c:cat>
            <c:strRef>
              <c:f>'Outcome indicators'!$S$6:$S$9</c:f>
              <c:strCache>
                <c:ptCount val="4"/>
                <c:pt idx="0">
                  <c:v>Fully susceptible </c:v>
                </c:pt>
                <c:pt idx="1">
                  <c:v>Presumptive ESBL-/ AmpC-producing</c:v>
                </c:pt>
                <c:pt idx="2">
                  <c:v>Multi-drug resistant</c:v>
                </c:pt>
                <c:pt idx="3">
                  <c:v>Decreased susceptibility to ciprofloxacin</c:v>
                </c:pt>
              </c:strCache>
            </c:strRef>
          </c:cat>
          <c:val>
            <c:numRef>
              <c:f>'Outcome indicators'!$T$6:$T$9</c:f>
              <c:numCache>
                <c:formatCode>0.000</c:formatCode>
                <c:ptCount val="4"/>
                <c:pt idx="0">
                  <c:v>0.17896656433961855</c:v>
                </c:pt>
                <c:pt idx="1">
                  <c:v>0</c:v>
                </c:pt>
                <c:pt idx="2">
                  <c:v>0.56654279015999864</c:v>
                </c:pt>
                <c:pt idx="3">
                  <c:v>0.147728686862209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7C-44F0-B7E4-4F1DC9A4079D}"/>
            </c:ext>
          </c:extLst>
        </c:ser>
        <c:ser>
          <c:idx val="0"/>
          <c:order val="1"/>
          <c:tx>
            <c:strRef>
              <c:f>'Outcome indicators'!$U$5</c:f>
              <c:strCache>
                <c:ptCount val="1"/>
                <c:pt idx="0">
                  <c:v>2015/2016</c:v>
                </c:pt>
              </c:strCache>
            </c:strRef>
          </c:tx>
          <c:spPr>
            <a:solidFill>
              <a:srgbClr val="6D3075"/>
            </a:solidFill>
          </c:spPr>
          <c:invertIfNegative val="0"/>
          <c:cat>
            <c:strRef>
              <c:f>'Outcome indicators'!$S$6:$S$9</c:f>
              <c:strCache>
                <c:ptCount val="4"/>
                <c:pt idx="0">
                  <c:v>Fully susceptible </c:v>
                </c:pt>
                <c:pt idx="1">
                  <c:v>Presumptive ESBL-/ AmpC-producing</c:v>
                </c:pt>
                <c:pt idx="2">
                  <c:v>Multi-drug resistant</c:v>
                </c:pt>
                <c:pt idx="3">
                  <c:v>Decreased susceptibility to ciprofloxacin</c:v>
                </c:pt>
              </c:strCache>
            </c:strRef>
          </c:cat>
          <c:val>
            <c:numRef>
              <c:f>'Outcome indicators'!$U$6:$U$9</c:f>
              <c:numCache>
                <c:formatCode>0.000</c:formatCode>
                <c:ptCount val="4"/>
                <c:pt idx="0">
                  <c:v>0.19722888593415652</c:v>
                </c:pt>
                <c:pt idx="1">
                  <c:v>0.27358018524959443</c:v>
                </c:pt>
                <c:pt idx="2">
                  <c:v>0.49223368386985583</c:v>
                </c:pt>
                <c:pt idx="3">
                  <c:v>0.13580022690714658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7C-44F0-B7E4-4F1DC9A4079D}"/>
            </c:ext>
          </c:extLst>
        </c:ser>
        <c:ser>
          <c:idx val="1"/>
          <c:order val="2"/>
          <c:tx>
            <c:strRef>
              <c:f>'Outcome indicators'!$V$5</c:f>
              <c:strCache>
                <c:ptCount val="1"/>
                <c:pt idx="0">
                  <c:v>2016/2017</c:v>
                </c:pt>
              </c:strCache>
            </c:strRef>
          </c:tx>
          <c:spPr>
            <a:solidFill>
              <a:srgbClr val="D51067"/>
            </a:solidFill>
          </c:spPr>
          <c:invertIfNegative val="0"/>
          <c:cat>
            <c:strRef>
              <c:f>'Outcome indicators'!$S$6:$S$9</c:f>
              <c:strCache>
                <c:ptCount val="4"/>
                <c:pt idx="0">
                  <c:v>Fully susceptible </c:v>
                </c:pt>
                <c:pt idx="1">
                  <c:v>Presumptive ESBL-/ AmpC-producing</c:v>
                </c:pt>
                <c:pt idx="2">
                  <c:v>Multi-drug resistant</c:v>
                </c:pt>
                <c:pt idx="3">
                  <c:v>Decreased susceptibility to ciprofloxacin</c:v>
                </c:pt>
              </c:strCache>
            </c:strRef>
          </c:cat>
          <c:val>
            <c:numRef>
              <c:f>'Outcome indicators'!$V$6:$V$9</c:f>
              <c:numCache>
                <c:formatCode>0.000</c:formatCode>
                <c:ptCount val="4"/>
                <c:pt idx="0">
                  <c:v>0.23238495503550091</c:v>
                </c:pt>
                <c:pt idx="1">
                  <c:v>0.25077429664979717</c:v>
                </c:pt>
                <c:pt idx="2">
                  <c:v>0.45099760185951498</c:v>
                </c:pt>
                <c:pt idx="3">
                  <c:v>0.13719258294767925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77C-44F0-B7E4-4F1DC9A4079D}"/>
            </c:ext>
          </c:extLst>
        </c:ser>
        <c:ser>
          <c:idx val="3"/>
          <c:order val="3"/>
          <c:tx>
            <c:strRef>
              <c:f>'Outcome indicators'!$W$5</c:f>
              <c:strCache>
                <c:ptCount val="1"/>
                <c:pt idx="0">
                  <c:v>2017/2018</c:v>
                </c:pt>
              </c:strCache>
            </c:strRef>
          </c:tx>
          <c:spPr>
            <a:solidFill>
              <a:srgbClr val="007CBA"/>
            </a:solidFill>
          </c:spPr>
          <c:invertIfNegative val="0"/>
          <c:cat>
            <c:strRef>
              <c:f>'Outcome indicators'!$S$6:$S$9</c:f>
              <c:strCache>
                <c:ptCount val="4"/>
                <c:pt idx="0">
                  <c:v>Fully susceptible </c:v>
                </c:pt>
                <c:pt idx="1">
                  <c:v>Presumptive ESBL-/ AmpC-producing</c:v>
                </c:pt>
                <c:pt idx="2">
                  <c:v>Multi-drug resistant</c:v>
                </c:pt>
                <c:pt idx="3">
                  <c:v>Decreased susceptibility to ciprofloxacin</c:v>
                </c:pt>
              </c:strCache>
            </c:strRef>
          </c:cat>
          <c:val>
            <c:numRef>
              <c:f>'Outcome indicators'!$W$6:$W$9</c:f>
              <c:numCache>
                <c:formatCode>0.000</c:formatCode>
                <c:ptCount val="4"/>
                <c:pt idx="0">
                  <c:v>0.33706628070371975</c:v>
                </c:pt>
                <c:pt idx="1">
                  <c:v>0.14292327522354087</c:v>
                </c:pt>
                <c:pt idx="2">
                  <c:v>0.36339195818979941</c:v>
                </c:pt>
                <c:pt idx="3">
                  <c:v>0.1056699959869805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77C-44F0-B7E4-4F1DC9A4079D}"/>
            </c:ext>
          </c:extLst>
        </c:ser>
        <c:ser>
          <c:idx val="4"/>
          <c:order val="4"/>
          <c:tx>
            <c:strRef>
              <c:f>'Outcome indicators'!$X$5</c:f>
              <c:strCache>
                <c:ptCount val="1"/>
                <c:pt idx="0">
                  <c:v>2018/2019</c:v>
                </c:pt>
              </c:strCache>
            </c:strRef>
          </c:tx>
          <c:spPr>
            <a:solidFill>
              <a:srgbClr val="00AF41"/>
            </a:solidFill>
          </c:spPr>
          <c:invertIfNegative val="0"/>
          <c:cat>
            <c:strRef>
              <c:f>'Outcome indicators'!$S$6:$S$9</c:f>
              <c:strCache>
                <c:ptCount val="4"/>
                <c:pt idx="0">
                  <c:v>Fully susceptible </c:v>
                </c:pt>
                <c:pt idx="1">
                  <c:v>Presumptive ESBL-/ AmpC-producing</c:v>
                </c:pt>
                <c:pt idx="2">
                  <c:v>Multi-drug resistant</c:v>
                </c:pt>
                <c:pt idx="3">
                  <c:v>Decreased susceptibility to ciprofloxacin</c:v>
                </c:pt>
              </c:strCache>
            </c:strRef>
          </c:cat>
          <c:val>
            <c:numRef>
              <c:f>'Outcome indicators'!$X$6:$X$9</c:f>
              <c:numCache>
                <c:formatCode>0.000</c:formatCode>
                <c:ptCount val="4"/>
                <c:pt idx="0">
                  <c:v>0.32747656592723084</c:v>
                </c:pt>
                <c:pt idx="1">
                  <c:v>0.13310788981223609</c:v>
                </c:pt>
                <c:pt idx="2">
                  <c:v>0.36050800499014651</c:v>
                </c:pt>
                <c:pt idx="3">
                  <c:v>0.10714990889142859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77C-44F0-B7E4-4F1DC9A4079D}"/>
            </c:ext>
          </c:extLst>
        </c:ser>
        <c:ser>
          <c:idx val="5"/>
          <c:order val="5"/>
          <c:tx>
            <c:strRef>
              <c:f>'Outcome indicators'!$Y$5</c:f>
              <c:strCache>
                <c:ptCount val="1"/>
                <c:pt idx="0">
                  <c:v>2019/2020</c:v>
                </c:pt>
              </c:strCache>
            </c:strRef>
          </c:tx>
          <c:spPr>
            <a:solidFill>
              <a:srgbClr val="FF9E16"/>
            </a:solidFill>
          </c:spPr>
          <c:invertIfNegative val="0"/>
          <c:cat>
            <c:strRef>
              <c:f>'Outcome indicators'!$S$6:$S$9</c:f>
              <c:strCache>
                <c:ptCount val="4"/>
                <c:pt idx="0">
                  <c:v>Fully susceptible </c:v>
                </c:pt>
                <c:pt idx="1">
                  <c:v>Presumptive ESBL-/ AmpC-producing</c:v>
                </c:pt>
                <c:pt idx="2">
                  <c:v>Multi-drug resistant</c:v>
                </c:pt>
                <c:pt idx="3">
                  <c:v>Decreased susceptibility to ciprofloxacin</c:v>
                </c:pt>
              </c:strCache>
            </c:strRef>
          </c:cat>
          <c:val>
            <c:numRef>
              <c:f>'Outcome indicators'!$Y$6:$Y$9</c:f>
              <c:numCache>
                <c:formatCode>0.000</c:formatCode>
                <c:ptCount val="4"/>
                <c:pt idx="0">
                  <c:v>0.36660967962485153</c:v>
                </c:pt>
                <c:pt idx="1">
                  <c:v>0.10127324008180727</c:v>
                </c:pt>
                <c:pt idx="2">
                  <c:v>0.31815412246308089</c:v>
                </c:pt>
                <c:pt idx="3">
                  <c:v>7.8504039686848215E-2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77C-44F0-B7E4-4F1DC9A4079D}"/>
            </c:ext>
          </c:extLst>
        </c:ser>
        <c:ser>
          <c:idx val="6"/>
          <c:order val="6"/>
          <c:tx>
            <c:strRef>
              <c:f>'Outcome indicators'!$Z$5</c:f>
              <c:strCache>
                <c:ptCount val="1"/>
                <c:pt idx="0">
                  <c:v>2020/2021</c:v>
                </c:pt>
              </c:strCache>
            </c:strRef>
          </c:tx>
          <c:spPr>
            <a:solidFill>
              <a:srgbClr val="FFCC00"/>
            </a:solidFill>
          </c:spPr>
          <c:invertIfNegative val="0"/>
          <c:cat>
            <c:strRef>
              <c:f>'Outcome indicators'!$S$6:$S$9</c:f>
              <c:strCache>
                <c:ptCount val="4"/>
                <c:pt idx="0">
                  <c:v>Fully susceptible </c:v>
                </c:pt>
                <c:pt idx="1">
                  <c:v>Presumptive ESBL-/ AmpC-producing</c:v>
                </c:pt>
                <c:pt idx="2">
                  <c:v>Multi-drug resistant</c:v>
                </c:pt>
                <c:pt idx="3">
                  <c:v>Decreased susceptibility to ciprofloxacin</c:v>
                </c:pt>
              </c:strCache>
            </c:strRef>
          </c:cat>
          <c:val>
            <c:numRef>
              <c:f>'Outcome indicators'!$Z$6:$Z$9</c:f>
              <c:numCache>
                <c:formatCode>0.000</c:formatCode>
                <c:ptCount val="4"/>
                <c:pt idx="0">
                  <c:v>0.38707601024160176</c:v>
                </c:pt>
                <c:pt idx="1">
                  <c:v>0.14286011038616311</c:v>
                </c:pt>
                <c:pt idx="2">
                  <c:v>0.30917288599685988</c:v>
                </c:pt>
                <c:pt idx="3">
                  <c:v>8.3280647019005338E-2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77C-44F0-B7E4-4F1DC9A407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4887680"/>
        <c:axId val="134898048"/>
      </c:barChart>
      <c:catAx>
        <c:axId val="1348876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>
                    <a:solidFill>
                      <a:sysClr val="windowText" lastClr="000000"/>
                    </a:solidFill>
                  </a:defRPr>
                </a:pPr>
                <a:r>
                  <a:rPr lang="en-US" sz="1000">
                    <a:solidFill>
                      <a:sysClr val="windowText" lastClr="000000"/>
                    </a:solidFill>
                  </a:rPr>
                  <a:t>Indicator</a:t>
                </a:r>
              </a:p>
            </c:rich>
          </c:tx>
          <c:layout>
            <c:manualLayout>
              <c:xMode val="edge"/>
              <c:yMode val="edge"/>
              <c:x val="0.49210090048280125"/>
              <c:y val="0.93192058684972057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000"/>
            </a:pPr>
            <a:endParaRPr lang="en-US"/>
          </a:p>
        </c:txPr>
        <c:crossAx val="134898048"/>
        <c:crosses val="autoZero"/>
        <c:auto val="1"/>
        <c:lblAlgn val="ctr"/>
        <c:lblOffset val="100"/>
        <c:noMultiLvlLbl val="0"/>
      </c:catAx>
      <c:valAx>
        <c:axId val="13489804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000"/>
                </a:pPr>
                <a:r>
                  <a:rPr lang="en-US" sz="1000"/>
                  <a:t>Proportion</a:t>
                </a:r>
              </a:p>
            </c:rich>
          </c:tx>
          <c:layout>
            <c:manualLayout>
              <c:xMode val="edge"/>
              <c:yMode val="edge"/>
              <c:x val="1.0430435844787846E-2"/>
              <c:y val="0.30337725688681216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000"/>
            </a:pPr>
            <a:endParaRPr lang="en-US"/>
          </a:p>
        </c:txPr>
        <c:crossAx val="134887680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FF3B827-8F5C-43BD-8A58-7063524667E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F092C6-C7D9-44E4-AD0E-70CCBF2FB35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3EECB1-B7B9-40E3-B973-BC45E6B58A35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82C02B-921A-4F44-AF0C-165E07348C5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CCC411-A928-4CC5-8667-2B18FF23BE6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967FFB-D0CC-44B1-A271-7DE4CE518F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04283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A4094B9-2944-401D-A179-CA8F9D3D82E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4695DE-9CA5-4F47-90DD-B66E98EA3EF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5EA68CF-6DA8-4816-B52B-2197AC78D008}" type="datetimeFigureOut">
              <a:rPr lang="en-GB"/>
              <a:pPr>
                <a:defRPr/>
              </a:pPr>
              <a:t>07/11/2022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A45D7C3-E241-40C1-AFD3-61090F7FE23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6487A1C-70A9-4562-9DE2-C0221C5AB7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F743AE-ED03-42A6-B3EB-1E189AC7A67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066F40-5053-4AFB-ADA9-C9D182E7C3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D7F3D7D4-CFBA-45B0-B588-019C90AD7AC2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3D7D4-CFBA-45B0-B588-019C90AD7AC2}" type="slidenum">
              <a:rPr lang="en-GB" altLang="en-US" smtClean="0"/>
              <a:pPr/>
              <a:t>1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0769443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F3D7D4-CFBA-45B0-B588-019C90AD7AC2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2861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F3D7D4-CFBA-45B0-B588-019C90AD7AC2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4112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3D7D4-CFBA-45B0-B588-019C90AD7AC2}" type="slidenum">
              <a:rPr lang="en-GB" altLang="en-US" smtClean="0"/>
              <a:pPr/>
              <a:t>14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706611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3D7D4-CFBA-45B0-B588-019C90AD7AC2}" type="slidenum">
              <a:rPr lang="en-GB" altLang="en-US" smtClean="0"/>
              <a:pPr/>
              <a:t>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579461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3D7D4-CFBA-45B0-B588-019C90AD7AC2}" type="slidenum">
              <a:rPr lang="en-GB" altLang="en-US" smtClean="0"/>
              <a:pPr/>
              <a:t>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475075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3D7D4-CFBA-45B0-B588-019C90AD7AC2}" type="slidenum">
              <a:rPr lang="en-GB" altLang="en-US" smtClean="0"/>
              <a:pPr/>
              <a:t>17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992378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3D7D4-CFBA-45B0-B588-019C90AD7AC2}" type="slidenum">
              <a:rPr lang="en-GB" altLang="en-US" smtClean="0"/>
              <a:pPr/>
              <a:t>18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637741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F3D7D4-CFBA-45B0-B588-019C90AD7AC2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158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3D7D4-CFBA-45B0-B588-019C90AD7AC2}" type="slidenum">
              <a:rPr lang="en-GB" altLang="en-US" smtClean="0"/>
              <a:pPr/>
              <a:t>2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405169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3D7D4-CFBA-45B0-B588-019C90AD7AC2}" type="slidenum">
              <a:rPr lang="en-GB" altLang="en-US" smtClean="0"/>
              <a:pPr/>
              <a:t>3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826804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3D7D4-CFBA-45B0-B588-019C90AD7AC2}" type="slidenum">
              <a:rPr lang="en-GB" altLang="en-US" smtClean="0"/>
              <a:pPr/>
              <a:t>4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406593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3D7D4-CFBA-45B0-B588-019C90AD7AC2}" type="slidenum">
              <a:rPr lang="en-GB" altLang="en-US" smtClean="0"/>
              <a:pPr/>
              <a:t>5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191312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3D7D4-CFBA-45B0-B588-019C90AD7AC2}" type="slidenum">
              <a:rPr lang="en-GB" altLang="en-US" smtClean="0"/>
              <a:pPr/>
              <a:t>6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253623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3D7D4-CFBA-45B0-B588-019C90AD7AC2}" type="slidenum">
              <a:rPr lang="en-GB" altLang="en-US" smtClean="0"/>
              <a:pPr/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376842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3D7D4-CFBA-45B0-B588-019C90AD7AC2}" type="slidenum">
              <a:rPr lang="en-GB" altLang="en-US" smtClean="0"/>
              <a:pPr/>
              <a:t>9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0906270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F3D7D4-CFBA-45B0-B588-019C90AD7AC2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759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5091E6-DA93-445A-A015-02BA8603BC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25" y="627063"/>
            <a:ext cx="1139825" cy="10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4852" y="2584921"/>
            <a:ext cx="7691604" cy="1470025"/>
          </a:xfrm>
          <a:prstGeom prst="rect">
            <a:avLst/>
          </a:prstGeom>
          <a:noFill/>
        </p:spPr>
        <p:txBody>
          <a:bodyPr lIns="0" tIns="0" rIns="0" bIns="0"/>
          <a:lstStyle>
            <a:lvl1pPr algn="l">
              <a:defRPr>
                <a:solidFill>
                  <a:srgbClr val="00AF4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4852" y="4340696"/>
            <a:ext cx="7691604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AF4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16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CBBBCCA-8457-48E5-834B-A79CB84AF5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6407150"/>
            <a:ext cx="206375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72728" y="188641"/>
            <a:ext cx="8203728" cy="720080"/>
          </a:xfrm>
          <a:prstGeom prst="rect">
            <a:avLst/>
          </a:prstGeom>
          <a:noFill/>
        </p:spPr>
        <p:txBody>
          <a:bodyPr lIns="0" tIns="0" rIns="0" bIns="0"/>
          <a:lstStyle>
            <a:lvl1pPr algn="l">
              <a:defRPr>
                <a:solidFill>
                  <a:srgbClr val="00AF4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9DF64AC-D7EA-4A42-A7C7-3625B3FA00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F35EAD8-0C87-4FEB-9F3F-2803C9281C50}" type="slidenum">
              <a:rPr lang="en-GB" altLang="en-US"/>
              <a:pPr/>
              <a:t>‹#›</a:t>
            </a:fld>
            <a:endParaRPr lang="en-GB" alt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49DE8F-AA4F-45DA-B9D1-BCC840803591}"/>
              </a:ext>
            </a:extLst>
          </p:cNvPr>
          <p:cNvSpPr/>
          <p:nvPr userDrawn="1"/>
        </p:nvSpPr>
        <p:spPr>
          <a:xfrm>
            <a:off x="7013103" y="6372966"/>
            <a:ext cx="12137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</a:rPr>
              <a:t>© 2022 VMD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268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>
            <a:extLst>
              <a:ext uri="{FF2B5EF4-FFF2-40B4-BE49-F238E27FC236}">
                <a16:creationId xmlns:a16="http://schemas.microsoft.com/office/drawing/2014/main" id="{4C388663-44FD-49EF-813F-47F943E2F88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68413"/>
            <a:ext cx="822960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A7F34D-D5F8-4408-8B73-F7FA2A0489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7F7F7F"/>
                </a:solidFill>
              </a:defRPr>
            </a:lvl1pPr>
          </a:lstStyle>
          <a:p>
            <a:fld id="{ED99238D-AB3E-4DB7-9325-81C11BD17CC9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250825" indent="-250825" algn="l" rtl="0" eaLnBrk="0" fontAlgn="base" hangingPunct="0">
        <a:spcBef>
          <a:spcPct val="20000"/>
        </a:spcBef>
        <a:spcAft>
          <a:spcPct val="0"/>
        </a:spcAft>
        <a:buClr>
          <a:srgbClr val="00AF4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AF41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08075" indent="-193675" algn="l" rtl="0" eaLnBrk="0" fontAlgn="base" hangingPunct="0">
        <a:spcBef>
          <a:spcPct val="20000"/>
        </a:spcBef>
        <a:spcAft>
          <a:spcPct val="0"/>
        </a:spcAft>
        <a:buClr>
          <a:srgbClr val="00AF4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AF41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AF41"/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publications/veterinary-antimicrobial-resistance-and-sales-surveillance-2021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publications/veterinary-antimicrobial-resistance-and-sales-surveillance-2021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publications/veterinary-antimicrobial-resistance-and-sales-surveillance-2021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hyperlink" Target="https://www.gov.uk/government/publications/veterinary-antimicrobial-resistance-and-sales-surveillance-2021" TargetMode="Externa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publications/veterinary-antimicrobial-resistance-and-sales-surveillance-2021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publications/veterinary-antimicrobial-resistance-and-sales-surveillance-2021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hyperlink" Target="https://assets.publishing.service.gov.uk/government/uploads/system/uploads/attachment_data/file/936107/UK-VARSS_2019_Report__2020_.pdf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publications/veterinary-antimicrobial-resistance-and-sales-surveillance-2021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publications/veterinary-antimicrobial-resistance-and-sales-surveillance-2021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publications/veterinary-antimicrobial-resistance-and-sales-surveillance-2021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publications/veterinary-antimicrobial-resistance-and-sales-surveillance-2021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PCDOCS-#1832260-v25-MASTER__VARSS_2019_Report_(2020).DOC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www.gov.uk/government/publications/veterinary-antimicrobial-resistance-and-sales-surveillance-202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ov.uk/government/publications/veterinary-antimicrobial-resistance-and-sales-surveillance-2021" TargetMode="External"/><Relationship Id="rId4" Type="http://schemas.openxmlformats.org/officeDocument/2006/relationships/hyperlink" Target="PCDOCS-#1832260-v25-MASTER__VARSS_2019_Report_(2020).DOCX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ov.uk/government/publications/veterinary-antimicrobial-resistance-and-sales-surveillance-2021" TargetMode="External"/><Relationship Id="rId4" Type="http://schemas.openxmlformats.org/officeDocument/2006/relationships/hyperlink" Target="PCDOCS-#1832260-v25-MASTER__VARSS_2019_Report_(2020).DOCX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ssets.publishing.service.gov.uk/government/uploads/system/uploads/attachment_data/file/936107/UK-VARSS_2019_Report__2020_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v.uk/government/publications/veterinary-antimicrobial-resistance-and-sales-surveillance-2021" TargetMode="External"/><Relationship Id="rId5" Type="http://schemas.openxmlformats.org/officeDocument/2006/relationships/hyperlink" Target="PCDOCS-#1832260-v25-MASTER__VARSS_2019_Report_(2020).DOCX" TargetMode="Externa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publications/veterinary-antimicrobial-resistance-and-sales-surveillance-2021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gov.uk/government/publications/veterinary-antimicrobial-resistance-and-sales-surveillance-2021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publications/veterinary-antimicrobial-resistance-and-sales-surveillance-2021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publications/veterinary-antimicrobial-resistance-and-sales-surveillance-2021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apezoid 58">
            <a:extLst>
              <a:ext uri="{FF2B5EF4-FFF2-40B4-BE49-F238E27FC236}">
                <a16:creationId xmlns:a16="http://schemas.microsoft.com/office/drawing/2014/main" id="{F3D65F01-A009-4D97-8A09-87362BEAA1B4}"/>
              </a:ext>
            </a:extLst>
          </p:cNvPr>
          <p:cNvSpPr/>
          <p:nvPr/>
        </p:nvSpPr>
        <p:spPr>
          <a:xfrm flipH="1" flipV="1">
            <a:off x="0" y="268288"/>
            <a:ext cx="6680200" cy="3116262"/>
          </a:xfrm>
          <a:custGeom>
            <a:avLst/>
            <a:gdLst>
              <a:gd name="connsiteX0" fmla="*/ 0 w 5486400"/>
              <a:gd name="connsiteY0" fmla="*/ 3038475 h 3038475"/>
              <a:gd name="connsiteX1" fmla="*/ 759619 w 5486400"/>
              <a:gd name="connsiteY1" fmla="*/ 0 h 3038475"/>
              <a:gd name="connsiteX2" fmla="*/ 4726781 w 5486400"/>
              <a:gd name="connsiteY2" fmla="*/ 0 h 3038475"/>
              <a:gd name="connsiteX3" fmla="*/ 5486400 w 5486400"/>
              <a:gd name="connsiteY3" fmla="*/ 3038475 h 3038475"/>
              <a:gd name="connsiteX4" fmla="*/ 0 w 5486400"/>
              <a:gd name="connsiteY4" fmla="*/ 3038475 h 3038475"/>
              <a:gd name="connsiteX0" fmla="*/ 0 w 5486400"/>
              <a:gd name="connsiteY0" fmla="*/ 3038475 h 3038475"/>
              <a:gd name="connsiteX1" fmla="*/ 759619 w 5486400"/>
              <a:gd name="connsiteY1" fmla="*/ 0 h 3038475"/>
              <a:gd name="connsiteX2" fmla="*/ 5486400 w 5486400"/>
              <a:gd name="connsiteY2" fmla="*/ 0 h 3038475"/>
              <a:gd name="connsiteX3" fmla="*/ 5486400 w 5486400"/>
              <a:gd name="connsiteY3" fmla="*/ 3038475 h 3038475"/>
              <a:gd name="connsiteX4" fmla="*/ 0 w 5486400"/>
              <a:gd name="connsiteY4" fmla="*/ 3038475 h 3038475"/>
              <a:gd name="connsiteX0" fmla="*/ 0 w 5781675"/>
              <a:gd name="connsiteY0" fmla="*/ 3038475 h 3038475"/>
              <a:gd name="connsiteX1" fmla="*/ 1054894 w 5781675"/>
              <a:gd name="connsiteY1" fmla="*/ 0 h 3038475"/>
              <a:gd name="connsiteX2" fmla="*/ 5781675 w 5781675"/>
              <a:gd name="connsiteY2" fmla="*/ 0 h 3038475"/>
              <a:gd name="connsiteX3" fmla="*/ 5781675 w 5781675"/>
              <a:gd name="connsiteY3" fmla="*/ 3038475 h 3038475"/>
              <a:gd name="connsiteX4" fmla="*/ 0 w 5781675"/>
              <a:gd name="connsiteY4" fmla="*/ 3038475 h 3038475"/>
              <a:gd name="connsiteX0" fmla="*/ 0 w 6076950"/>
              <a:gd name="connsiteY0" fmla="*/ 3038475 h 3038475"/>
              <a:gd name="connsiteX1" fmla="*/ 1350169 w 6076950"/>
              <a:gd name="connsiteY1" fmla="*/ 0 h 3038475"/>
              <a:gd name="connsiteX2" fmla="*/ 6076950 w 6076950"/>
              <a:gd name="connsiteY2" fmla="*/ 0 h 3038475"/>
              <a:gd name="connsiteX3" fmla="*/ 6076950 w 6076950"/>
              <a:gd name="connsiteY3" fmla="*/ 3038475 h 3038475"/>
              <a:gd name="connsiteX4" fmla="*/ 0 w 6076950"/>
              <a:gd name="connsiteY4" fmla="*/ 3038475 h 3038475"/>
              <a:gd name="connsiteX0" fmla="*/ 0 w 6153150"/>
              <a:gd name="connsiteY0" fmla="*/ 3038475 h 3038475"/>
              <a:gd name="connsiteX1" fmla="*/ 1426369 w 6153150"/>
              <a:gd name="connsiteY1" fmla="*/ 0 h 3038475"/>
              <a:gd name="connsiteX2" fmla="*/ 6153150 w 6153150"/>
              <a:gd name="connsiteY2" fmla="*/ 0 h 3038475"/>
              <a:gd name="connsiteX3" fmla="*/ 6153150 w 6153150"/>
              <a:gd name="connsiteY3" fmla="*/ 3038475 h 3038475"/>
              <a:gd name="connsiteX4" fmla="*/ 0 w 6153150"/>
              <a:gd name="connsiteY4" fmla="*/ 3038475 h 3038475"/>
              <a:gd name="connsiteX0" fmla="*/ 0 w 6153150"/>
              <a:gd name="connsiteY0" fmla="*/ 3038475 h 3038475"/>
              <a:gd name="connsiteX1" fmla="*/ 1426369 w 6153150"/>
              <a:gd name="connsiteY1" fmla="*/ 0 h 3038475"/>
              <a:gd name="connsiteX2" fmla="*/ 6153150 w 6153150"/>
              <a:gd name="connsiteY2" fmla="*/ 0 h 3038475"/>
              <a:gd name="connsiteX3" fmla="*/ 6153150 w 6153150"/>
              <a:gd name="connsiteY3" fmla="*/ 3038475 h 3038475"/>
              <a:gd name="connsiteX4" fmla="*/ 0 w 6153150"/>
              <a:gd name="connsiteY4" fmla="*/ 3038475 h 3038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53150" h="3038475">
                <a:moveTo>
                  <a:pt x="0" y="3038475"/>
                </a:moveTo>
                <a:lnTo>
                  <a:pt x="1426369" y="0"/>
                </a:lnTo>
                <a:lnTo>
                  <a:pt x="6153150" y="0"/>
                </a:lnTo>
                <a:lnTo>
                  <a:pt x="6153150" y="3038475"/>
                </a:lnTo>
                <a:lnTo>
                  <a:pt x="0" y="303847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/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BBD1442B-9CF4-4949-9152-903DF8627046}"/>
              </a:ext>
            </a:extLst>
          </p:cNvPr>
          <p:cNvSpPr txBox="1"/>
          <p:nvPr/>
        </p:nvSpPr>
        <p:spPr>
          <a:xfrm>
            <a:off x="223423" y="509311"/>
            <a:ext cx="4678363" cy="2799263"/>
          </a:xfrm>
          <a:prstGeom prst="rect">
            <a:avLst/>
          </a:prstGeom>
          <a:noFill/>
          <a:ln w="6350">
            <a:noFill/>
          </a:ln>
        </p:spPr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  <a:defRPr/>
            </a:pPr>
            <a:endParaRPr lang="en-US" sz="1200" b="1" kern="1400" dirty="0">
              <a:solidFill>
                <a:srgbClr val="6D3075"/>
              </a:solidFill>
              <a:latin typeface="Arial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defRPr/>
            </a:pPr>
            <a:endParaRPr lang="en-US" sz="1200" b="1" kern="1400" dirty="0">
              <a:solidFill>
                <a:srgbClr val="6D3075"/>
              </a:solidFill>
              <a:latin typeface="Arial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defRPr/>
            </a:pPr>
            <a:endParaRPr lang="en-US" sz="1200" b="1" kern="1400" dirty="0">
              <a:solidFill>
                <a:srgbClr val="6D3075"/>
              </a:solidFill>
              <a:latin typeface="Arial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defRPr/>
            </a:pPr>
            <a:endParaRPr lang="en-US" sz="1200" b="1" kern="1400" dirty="0">
              <a:solidFill>
                <a:srgbClr val="6D3075"/>
              </a:solidFill>
              <a:latin typeface="Arial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defRPr/>
            </a:pPr>
            <a:endParaRPr lang="en-US" sz="1200" b="1" kern="1400" dirty="0">
              <a:solidFill>
                <a:srgbClr val="6D3075"/>
              </a:solidFill>
              <a:latin typeface="Arial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defRPr/>
            </a:pPr>
            <a:endParaRPr lang="en-US" sz="1200" b="1" kern="1400" dirty="0">
              <a:solidFill>
                <a:srgbClr val="6D3075"/>
              </a:solidFill>
              <a:latin typeface="Arial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defRPr/>
            </a:pPr>
            <a:endParaRPr lang="en-US" sz="1200" b="1" kern="1400" dirty="0">
              <a:solidFill>
                <a:srgbClr val="6D3075"/>
              </a:solidFill>
              <a:latin typeface="Arial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defRPr/>
            </a:pPr>
            <a:endParaRPr lang="en-US" sz="1200" b="1" kern="1400" dirty="0">
              <a:solidFill>
                <a:srgbClr val="6D3075"/>
              </a:solidFill>
              <a:latin typeface="Arial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defRPr/>
            </a:pPr>
            <a:endParaRPr lang="en-US" sz="1200" b="1" kern="1400" dirty="0">
              <a:solidFill>
                <a:srgbClr val="6D3075"/>
              </a:solidFill>
              <a:latin typeface="Arial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defRPr/>
            </a:pPr>
            <a:endParaRPr lang="en-US" sz="1200" b="1" kern="1400" dirty="0">
              <a:solidFill>
                <a:srgbClr val="6D3075"/>
              </a:solidFill>
              <a:latin typeface="Arial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defRPr/>
            </a:pPr>
            <a:endParaRPr lang="en-US" sz="1200" b="1" kern="1400" dirty="0">
              <a:solidFill>
                <a:srgbClr val="6D3075"/>
              </a:solidFill>
              <a:latin typeface="Arial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defRPr/>
            </a:pPr>
            <a:endParaRPr lang="en-GB" sz="4000" b="1" kern="1400" dirty="0">
              <a:solidFill>
                <a:srgbClr val="E81067"/>
              </a:solidFill>
              <a:latin typeface="Cambria"/>
              <a:ea typeface="Times New Roman"/>
              <a:cs typeface="Times New Roman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1D5D526-FD7E-468C-B4EA-6E558CB21E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1777177"/>
              </p:ext>
            </p:extLst>
          </p:nvPr>
        </p:nvGraphicFramePr>
        <p:xfrm>
          <a:off x="223423" y="438114"/>
          <a:ext cx="4858921" cy="2973007"/>
        </p:xfrm>
        <a:graphic>
          <a:graphicData uri="http://schemas.openxmlformats.org/drawingml/2006/table">
            <a:tbl>
              <a:tblPr/>
              <a:tblGrid>
                <a:gridCol w="4858921">
                  <a:extLst>
                    <a:ext uri="{9D8B030D-6E8A-4147-A177-3AD203B41FA5}">
                      <a16:colId xmlns:a16="http://schemas.microsoft.com/office/drawing/2014/main" val="2849711245"/>
                    </a:ext>
                  </a:extLst>
                </a:gridCol>
              </a:tblGrid>
              <a:tr h="25299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800"/>
                        </a:spcAft>
                        <a:defRPr/>
                      </a:pPr>
                      <a:r>
                        <a:rPr lang="en-GB" sz="4000" b="1" dirty="0">
                          <a:solidFill>
                            <a:srgbClr val="D9262E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Results Highlights PowerPoint Set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4000" b="1" kern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UK-VARSS 2021</a:t>
                      </a:r>
                      <a:endParaRPr lang="en-GB" sz="4000" b="1" kern="14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GB" sz="4000" b="1" kern="1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</a:t>
                      </a: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8541536"/>
                  </a:ext>
                </a:extLst>
              </a:tr>
            </a:tbl>
          </a:graphicData>
        </a:graphic>
      </p:graphicFrame>
      <p:sp>
        <p:nvSpPr>
          <p:cNvPr id="4" name="Rectangle 57">
            <a:extLst>
              <a:ext uri="{FF2B5EF4-FFF2-40B4-BE49-F238E27FC236}">
                <a16:creationId xmlns:a16="http://schemas.microsoft.com/office/drawing/2014/main" id="{E38C366A-C6BF-88CD-EB7B-0659F026F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458127">
            <a:off x="5858231" y="50588"/>
            <a:ext cx="349039" cy="3551663"/>
          </a:xfrm>
          <a:custGeom>
            <a:avLst/>
            <a:gdLst>
              <a:gd name="connsiteX0" fmla="*/ 0 w 381000"/>
              <a:gd name="connsiteY0" fmla="*/ 0 h 3838575"/>
              <a:gd name="connsiteX1" fmla="*/ 381000 w 381000"/>
              <a:gd name="connsiteY1" fmla="*/ 0 h 3838575"/>
              <a:gd name="connsiteX2" fmla="*/ 381000 w 381000"/>
              <a:gd name="connsiteY2" fmla="*/ 3838575 h 3838575"/>
              <a:gd name="connsiteX3" fmla="*/ 0 w 381000"/>
              <a:gd name="connsiteY3" fmla="*/ 3838575 h 3838575"/>
              <a:gd name="connsiteX4" fmla="*/ 0 w 381000"/>
              <a:gd name="connsiteY4" fmla="*/ 0 h 3838575"/>
              <a:gd name="connsiteX0" fmla="*/ 0 w 381000"/>
              <a:gd name="connsiteY0" fmla="*/ 180975 h 3838575"/>
              <a:gd name="connsiteX1" fmla="*/ 381000 w 381000"/>
              <a:gd name="connsiteY1" fmla="*/ 0 h 3838575"/>
              <a:gd name="connsiteX2" fmla="*/ 381000 w 381000"/>
              <a:gd name="connsiteY2" fmla="*/ 3838575 h 3838575"/>
              <a:gd name="connsiteX3" fmla="*/ 0 w 381000"/>
              <a:gd name="connsiteY3" fmla="*/ 3838575 h 3838575"/>
              <a:gd name="connsiteX4" fmla="*/ 0 w 381000"/>
              <a:gd name="connsiteY4" fmla="*/ 180975 h 3838575"/>
              <a:gd name="connsiteX0" fmla="*/ 0 w 381000"/>
              <a:gd name="connsiteY0" fmla="*/ 180975 h 3962400"/>
              <a:gd name="connsiteX1" fmla="*/ 381000 w 381000"/>
              <a:gd name="connsiteY1" fmla="*/ 0 h 3962400"/>
              <a:gd name="connsiteX2" fmla="*/ 381000 w 381000"/>
              <a:gd name="connsiteY2" fmla="*/ 3838575 h 3962400"/>
              <a:gd name="connsiteX3" fmla="*/ 0 w 381000"/>
              <a:gd name="connsiteY3" fmla="*/ 3962400 h 3962400"/>
              <a:gd name="connsiteX4" fmla="*/ 0 w 381000"/>
              <a:gd name="connsiteY4" fmla="*/ 180975 h 3962400"/>
              <a:gd name="connsiteX0" fmla="*/ 0 w 381000"/>
              <a:gd name="connsiteY0" fmla="*/ 152400 h 3962400"/>
              <a:gd name="connsiteX1" fmla="*/ 381000 w 381000"/>
              <a:gd name="connsiteY1" fmla="*/ 0 h 3962400"/>
              <a:gd name="connsiteX2" fmla="*/ 381000 w 381000"/>
              <a:gd name="connsiteY2" fmla="*/ 3838575 h 3962400"/>
              <a:gd name="connsiteX3" fmla="*/ 0 w 381000"/>
              <a:gd name="connsiteY3" fmla="*/ 3962400 h 3962400"/>
              <a:gd name="connsiteX4" fmla="*/ 0 w 381000"/>
              <a:gd name="connsiteY4" fmla="*/ 152400 h 3962400"/>
              <a:gd name="connsiteX0" fmla="*/ 0 w 381000"/>
              <a:gd name="connsiteY0" fmla="*/ 178443 h 3988443"/>
              <a:gd name="connsiteX1" fmla="*/ 369241 w 381000"/>
              <a:gd name="connsiteY1" fmla="*/ 0 h 3988443"/>
              <a:gd name="connsiteX2" fmla="*/ 381000 w 381000"/>
              <a:gd name="connsiteY2" fmla="*/ 3864618 h 3988443"/>
              <a:gd name="connsiteX3" fmla="*/ 0 w 381000"/>
              <a:gd name="connsiteY3" fmla="*/ 3988443 h 3988443"/>
              <a:gd name="connsiteX4" fmla="*/ 0 w 381000"/>
              <a:gd name="connsiteY4" fmla="*/ 178443 h 3988443"/>
              <a:gd name="connsiteX0" fmla="*/ 15772 w 396772"/>
              <a:gd name="connsiteY0" fmla="*/ 178443 h 4069245"/>
              <a:gd name="connsiteX1" fmla="*/ 385013 w 396772"/>
              <a:gd name="connsiteY1" fmla="*/ 0 h 4069245"/>
              <a:gd name="connsiteX2" fmla="*/ 396772 w 396772"/>
              <a:gd name="connsiteY2" fmla="*/ 3864618 h 4069245"/>
              <a:gd name="connsiteX3" fmla="*/ 0 w 396772"/>
              <a:gd name="connsiteY3" fmla="*/ 4069245 h 4069245"/>
              <a:gd name="connsiteX4" fmla="*/ 15772 w 396772"/>
              <a:gd name="connsiteY4" fmla="*/ 178443 h 4069245"/>
              <a:gd name="connsiteX0" fmla="*/ 3154 w 396772"/>
              <a:gd name="connsiteY0" fmla="*/ 173682 h 4069245"/>
              <a:gd name="connsiteX1" fmla="*/ 385013 w 396772"/>
              <a:gd name="connsiteY1" fmla="*/ 0 h 4069245"/>
              <a:gd name="connsiteX2" fmla="*/ 396772 w 396772"/>
              <a:gd name="connsiteY2" fmla="*/ 3864618 h 4069245"/>
              <a:gd name="connsiteX3" fmla="*/ 0 w 396772"/>
              <a:gd name="connsiteY3" fmla="*/ 4069245 h 4069245"/>
              <a:gd name="connsiteX4" fmla="*/ 3154 w 396772"/>
              <a:gd name="connsiteY4" fmla="*/ 173682 h 4069245"/>
              <a:gd name="connsiteX0" fmla="*/ 13801 w 407419"/>
              <a:gd name="connsiteY0" fmla="*/ 173682 h 4045699"/>
              <a:gd name="connsiteX1" fmla="*/ 395660 w 407419"/>
              <a:gd name="connsiteY1" fmla="*/ 0 h 4045699"/>
              <a:gd name="connsiteX2" fmla="*/ 407419 w 407419"/>
              <a:gd name="connsiteY2" fmla="*/ 3864618 h 4045699"/>
              <a:gd name="connsiteX3" fmla="*/ 0 w 407419"/>
              <a:gd name="connsiteY3" fmla="*/ 4045699 h 4045699"/>
              <a:gd name="connsiteX4" fmla="*/ 13801 w 407419"/>
              <a:gd name="connsiteY4" fmla="*/ 173682 h 4045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419" h="4045699">
                <a:moveTo>
                  <a:pt x="13801" y="173682"/>
                </a:moveTo>
                <a:lnTo>
                  <a:pt x="395660" y="0"/>
                </a:lnTo>
                <a:cubicBezTo>
                  <a:pt x="399580" y="1288206"/>
                  <a:pt x="403499" y="2576412"/>
                  <a:pt x="407419" y="3864618"/>
                </a:cubicBezTo>
                <a:cubicBezTo>
                  <a:pt x="275162" y="3932827"/>
                  <a:pt x="132257" y="3977490"/>
                  <a:pt x="0" y="4045699"/>
                </a:cubicBezTo>
                <a:cubicBezTo>
                  <a:pt x="5257" y="2748765"/>
                  <a:pt x="8544" y="1470616"/>
                  <a:pt x="13801" y="173682"/>
                </a:cubicBezTo>
                <a:close/>
              </a:path>
            </a:pathLst>
          </a:custGeom>
          <a:solidFill>
            <a:srgbClr val="D9262E"/>
          </a:solidFill>
          <a:ln w="25400" cap="flat" cmpd="sng" algn="ctr">
            <a:solidFill>
              <a:srgbClr val="D9262E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57">
            <a:extLst>
              <a:ext uri="{FF2B5EF4-FFF2-40B4-BE49-F238E27FC236}">
                <a16:creationId xmlns:a16="http://schemas.microsoft.com/office/drawing/2014/main" id="{6DB3DB7E-A438-D89C-5C1A-FBE945DE3D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458127">
            <a:off x="3029378" y="2819424"/>
            <a:ext cx="359899" cy="3778800"/>
          </a:xfrm>
          <a:custGeom>
            <a:avLst/>
            <a:gdLst>
              <a:gd name="connsiteX0" fmla="*/ 0 w 381000"/>
              <a:gd name="connsiteY0" fmla="*/ 0 h 3838575"/>
              <a:gd name="connsiteX1" fmla="*/ 381000 w 381000"/>
              <a:gd name="connsiteY1" fmla="*/ 0 h 3838575"/>
              <a:gd name="connsiteX2" fmla="*/ 381000 w 381000"/>
              <a:gd name="connsiteY2" fmla="*/ 3838575 h 3838575"/>
              <a:gd name="connsiteX3" fmla="*/ 0 w 381000"/>
              <a:gd name="connsiteY3" fmla="*/ 3838575 h 3838575"/>
              <a:gd name="connsiteX4" fmla="*/ 0 w 381000"/>
              <a:gd name="connsiteY4" fmla="*/ 0 h 3838575"/>
              <a:gd name="connsiteX0" fmla="*/ 0 w 381000"/>
              <a:gd name="connsiteY0" fmla="*/ 180975 h 3838575"/>
              <a:gd name="connsiteX1" fmla="*/ 381000 w 381000"/>
              <a:gd name="connsiteY1" fmla="*/ 0 h 3838575"/>
              <a:gd name="connsiteX2" fmla="*/ 381000 w 381000"/>
              <a:gd name="connsiteY2" fmla="*/ 3838575 h 3838575"/>
              <a:gd name="connsiteX3" fmla="*/ 0 w 381000"/>
              <a:gd name="connsiteY3" fmla="*/ 3838575 h 3838575"/>
              <a:gd name="connsiteX4" fmla="*/ 0 w 381000"/>
              <a:gd name="connsiteY4" fmla="*/ 180975 h 3838575"/>
              <a:gd name="connsiteX0" fmla="*/ 0 w 381000"/>
              <a:gd name="connsiteY0" fmla="*/ 180975 h 3962400"/>
              <a:gd name="connsiteX1" fmla="*/ 381000 w 381000"/>
              <a:gd name="connsiteY1" fmla="*/ 0 h 3962400"/>
              <a:gd name="connsiteX2" fmla="*/ 381000 w 381000"/>
              <a:gd name="connsiteY2" fmla="*/ 3838575 h 3962400"/>
              <a:gd name="connsiteX3" fmla="*/ 0 w 381000"/>
              <a:gd name="connsiteY3" fmla="*/ 3962400 h 3962400"/>
              <a:gd name="connsiteX4" fmla="*/ 0 w 381000"/>
              <a:gd name="connsiteY4" fmla="*/ 180975 h 3962400"/>
              <a:gd name="connsiteX0" fmla="*/ 0 w 381000"/>
              <a:gd name="connsiteY0" fmla="*/ 152400 h 3962400"/>
              <a:gd name="connsiteX1" fmla="*/ 381000 w 381000"/>
              <a:gd name="connsiteY1" fmla="*/ 0 h 3962400"/>
              <a:gd name="connsiteX2" fmla="*/ 381000 w 381000"/>
              <a:gd name="connsiteY2" fmla="*/ 3838575 h 3962400"/>
              <a:gd name="connsiteX3" fmla="*/ 0 w 381000"/>
              <a:gd name="connsiteY3" fmla="*/ 3962400 h 3962400"/>
              <a:gd name="connsiteX4" fmla="*/ 0 w 381000"/>
              <a:gd name="connsiteY4" fmla="*/ 152400 h 3962400"/>
              <a:gd name="connsiteX0" fmla="*/ 0 w 381000"/>
              <a:gd name="connsiteY0" fmla="*/ 178443 h 3988443"/>
              <a:gd name="connsiteX1" fmla="*/ 369241 w 381000"/>
              <a:gd name="connsiteY1" fmla="*/ 0 h 3988443"/>
              <a:gd name="connsiteX2" fmla="*/ 381000 w 381000"/>
              <a:gd name="connsiteY2" fmla="*/ 3864618 h 3988443"/>
              <a:gd name="connsiteX3" fmla="*/ 0 w 381000"/>
              <a:gd name="connsiteY3" fmla="*/ 3988443 h 3988443"/>
              <a:gd name="connsiteX4" fmla="*/ 0 w 381000"/>
              <a:gd name="connsiteY4" fmla="*/ 178443 h 3988443"/>
              <a:gd name="connsiteX0" fmla="*/ 15772 w 396772"/>
              <a:gd name="connsiteY0" fmla="*/ 178443 h 4069245"/>
              <a:gd name="connsiteX1" fmla="*/ 385013 w 396772"/>
              <a:gd name="connsiteY1" fmla="*/ 0 h 4069245"/>
              <a:gd name="connsiteX2" fmla="*/ 396772 w 396772"/>
              <a:gd name="connsiteY2" fmla="*/ 3864618 h 4069245"/>
              <a:gd name="connsiteX3" fmla="*/ 0 w 396772"/>
              <a:gd name="connsiteY3" fmla="*/ 4069245 h 4069245"/>
              <a:gd name="connsiteX4" fmla="*/ 15772 w 396772"/>
              <a:gd name="connsiteY4" fmla="*/ 178443 h 4069245"/>
              <a:gd name="connsiteX0" fmla="*/ 3154 w 396772"/>
              <a:gd name="connsiteY0" fmla="*/ 173682 h 4069245"/>
              <a:gd name="connsiteX1" fmla="*/ 385013 w 396772"/>
              <a:gd name="connsiteY1" fmla="*/ 0 h 4069245"/>
              <a:gd name="connsiteX2" fmla="*/ 396772 w 396772"/>
              <a:gd name="connsiteY2" fmla="*/ 3864618 h 4069245"/>
              <a:gd name="connsiteX3" fmla="*/ 0 w 396772"/>
              <a:gd name="connsiteY3" fmla="*/ 4069245 h 4069245"/>
              <a:gd name="connsiteX4" fmla="*/ 3154 w 396772"/>
              <a:gd name="connsiteY4" fmla="*/ 173682 h 4069245"/>
              <a:gd name="connsiteX0" fmla="*/ 13801 w 407419"/>
              <a:gd name="connsiteY0" fmla="*/ 173682 h 4045699"/>
              <a:gd name="connsiteX1" fmla="*/ 395660 w 407419"/>
              <a:gd name="connsiteY1" fmla="*/ 0 h 4045699"/>
              <a:gd name="connsiteX2" fmla="*/ 407419 w 407419"/>
              <a:gd name="connsiteY2" fmla="*/ 3864618 h 4045699"/>
              <a:gd name="connsiteX3" fmla="*/ 0 w 407419"/>
              <a:gd name="connsiteY3" fmla="*/ 4045699 h 4045699"/>
              <a:gd name="connsiteX4" fmla="*/ 13801 w 407419"/>
              <a:gd name="connsiteY4" fmla="*/ 173682 h 4045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419" h="4045699">
                <a:moveTo>
                  <a:pt x="13801" y="173682"/>
                </a:moveTo>
                <a:lnTo>
                  <a:pt x="395660" y="0"/>
                </a:lnTo>
                <a:cubicBezTo>
                  <a:pt x="399580" y="1288206"/>
                  <a:pt x="403499" y="2576412"/>
                  <a:pt x="407419" y="3864618"/>
                </a:cubicBezTo>
                <a:cubicBezTo>
                  <a:pt x="275162" y="3932827"/>
                  <a:pt x="132257" y="3977490"/>
                  <a:pt x="0" y="4045699"/>
                </a:cubicBezTo>
                <a:cubicBezTo>
                  <a:pt x="5257" y="2748765"/>
                  <a:pt x="8544" y="1470616"/>
                  <a:pt x="13801" y="173682"/>
                </a:cubicBezTo>
                <a:close/>
              </a:path>
            </a:pathLst>
          </a:custGeom>
          <a:solidFill>
            <a:srgbClr val="D9262E"/>
          </a:solidFill>
          <a:ln w="25400" cap="flat" cmpd="sng" algn="ctr">
            <a:solidFill>
              <a:srgbClr val="D9262E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83CD37B-B8D3-2E13-5C9B-5377972E82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2822416"/>
              </p:ext>
            </p:extLst>
          </p:nvPr>
        </p:nvGraphicFramePr>
        <p:xfrm>
          <a:off x="264115" y="3017307"/>
          <a:ext cx="2242592" cy="335849"/>
        </p:xfrm>
        <a:graphic>
          <a:graphicData uri="http://schemas.openxmlformats.org/drawingml/2006/table">
            <a:tbl>
              <a:tblPr/>
              <a:tblGrid>
                <a:gridCol w="2242592">
                  <a:extLst>
                    <a:ext uri="{9D8B030D-6E8A-4147-A177-3AD203B41FA5}">
                      <a16:colId xmlns:a16="http://schemas.microsoft.com/office/drawing/2014/main" val="3336469022"/>
                    </a:ext>
                  </a:extLst>
                </a:gridCol>
              </a:tblGrid>
              <a:tr h="33584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US" sz="1200" b="1" kern="1400" dirty="0">
                          <a:solidFill>
                            <a:srgbClr val="D9262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Published November 2022</a:t>
                      </a:r>
                      <a:endParaRPr lang="en-GB" sz="4000" b="1" kern="14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8612515"/>
                  </a:ext>
                </a:extLst>
              </a:tr>
            </a:tbl>
          </a:graphicData>
        </a:graphic>
      </p:graphicFrame>
      <p:sp>
        <p:nvSpPr>
          <p:cNvPr id="10" name="Trapezoid 58">
            <a:extLst>
              <a:ext uri="{FF2B5EF4-FFF2-40B4-BE49-F238E27FC236}">
                <a16:creationId xmlns:a16="http://schemas.microsoft.com/office/drawing/2014/main" id="{1459BB88-F9BA-7679-75EB-F6A800735567}"/>
              </a:ext>
            </a:extLst>
          </p:cNvPr>
          <p:cNvSpPr/>
          <p:nvPr/>
        </p:nvSpPr>
        <p:spPr>
          <a:xfrm>
            <a:off x="2607137" y="3068960"/>
            <a:ext cx="6525504" cy="3279729"/>
          </a:xfrm>
          <a:custGeom>
            <a:avLst/>
            <a:gdLst>
              <a:gd name="connsiteX0" fmla="*/ 0 w 5486400"/>
              <a:gd name="connsiteY0" fmla="*/ 3038475 h 3038475"/>
              <a:gd name="connsiteX1" fmla="*/ 759619 w 5486400"/>
              <a:gd name="connsiteY1" fmla="*/ 0 h 3038475"/>
              <a:gd name="connsiteX2" fmla="*/ 4726781 w 5486400"/>
              <a:gd name="connsiteY2" fmla="*/ 0 h 3038475"/>
              <a:gd name="connsiteX3" fmla="*/ 5486400 w 5486400"/>
              <a:gd name="connsiteY3" fmla="*/ 3038475 h 3038475"/>
              <a:gd name="connsiteX4" fmla="*/ 0 w 5486400"/>
              <a:gd name="connsiteY4" fmla="*/ 3038475 h 3038475"/>
              <a:gd name="connsiteX0" fmla="*/ 0 w 5486400"/>
              <a:gd name="connsiteY0" fmla="*/ 3038475 h 3038475"/>
              <a:gd name="connsiteX1" fmla="*/ 759619 w 5486400"/>
              <a:gd name="connsiteY1" fmla="*/ 0 h 3038475"/>
              <a:gd name="connsiteX2" fmla="*/ 5486400 w 5486400"/>
              <a:gd name="connsiteY2" fmla="*/ 0 h 3038475"/>
              <a:gd name="connsiteX3" fmla="*/ 5486400 w 5486400"/>
              <a:gd name="connsiteY3" fmla="*/ 3038475 h 3038475"/>
              <a:gd name="connsiteX4" fmla="*/ 0 w 5486400"/>
              <a:gd name="connsiteY4" fmla="*/ 3038475 h 3038475"/>
              <a:gd name="connsiteX0" fmla="*/ 0 w 5781675"/>
              <a:gd name="connsiteY0" fmla="*/ 3038475 h 3038475"/>
              <a:gd name="connsiteX1" fmla="*/ 1054894 w 5781675"/>
              <a:gd name="connsiteY1" fmla="*/ 0 h 3038475"/>
              <a:gd name="connsiteX2" fmla="*/ 5781675 w 5781675"/>
              <a:gd name="connsiteY2" fmla="*/ 0 h 3038475"/>
              <a:gd name="connsiteX3" fmla="*/ 5781675 w 5781675"/>
              <a:gd name="connsiteY3" fmla="*/ 3038475 h 3038475"/>
              <a:gd name="connsiteX4" fmla="*/ 0 w 5781675"/>
              <a:gd name="connsiteY4" fmla="*/ 3038475 h 3038475"/>
              <a:gd name="connsiteX0" fmla="*/ 0 w 6076950"/>
              <a:gd name="connsiteY0" fmla="*/ 3038475 h 3038475"/>
              <a:gd name="connsiteX1" fmla="*/ 1350169 w 6076950"/>
              <a:gd name="connsiteY1" fmla="*/ 0 h 3038475"/>
              <a:gd name="connsiteX2" fmla="*/ 6076950 w 6076950"/>
              <a:gd name="connsiteY2" fmla="*/ 0 h 3038475"/>
              <a:gd name="connsiteX3" fmla="*/ 6076950 w 6076950"/>
              <a:gd name="connsiteY3" fmla="*/ 3038475 h 3038475"/>
              <a:gd name="connsiteX4" fmla="*/ 0 w 6076950"/>
              <a:gd name="connsiteY4" fmla="*/ 3038475 h 3038475"/>
              <a:gd name="connsiteX0" fmla="*/ 0 w 6153150"/>
              <a:gd name="connsiteY0" fmla="*/ 3038475 h 3038475"/>
              <a:gd name="connsiteX1" fmla="*/ 1426369 w 6153150"/>
              <a:gd name="connsiteY1" fmla="*/ 0 h 3038475"/>
              <a:gd name="connsiteX2" fmla="*/ 6153150 w 6153150"/>
              <a:gd name="connsiteY2" fmla="*/ 0 h 3038475"/>
              <a:gd name="connsiteX3" fmla="*/ 6153150 w 6153150"/>
              <a:gd name="connsiteY3" fmla="*/ 3038475 h 3038475"/>
              <a:gd name="connsiteX4" fmla="*/ 0 w 6153150"/>
              <a:gd name="connsiteY4" fmla="*/ 3038475 h 3038475"/>
              <a:gd name="connsiteX0" fmla="*/ 0 w 6153150"/>
              <a:gd name="connsiteY0" fmla="*/ 3038475 h 3038475"/>
              <a:gd name="connsiteX1" fmla="*/ 1426369 w 6153150"/>
              <a:gd name="connsiteY1" fmla="*/ 0 h 3038475"/>
              <a:gd name="connsiteX2" fmla="*/ 6153150 w 6153150"/>
              <a:gd name="connsiteY2" fmla="*/ 0 h 3038475"/>
              <a:gd name="connsiteX3" fmla="*/ 6153150 w 6153150"/>
              <a:gd name="connsiteY3" fmla="*/ 3038475 h 3038475"/>
              <a:gd name="connsiteX4" fmla="*/ 0 w 6153150"/>
              <a:gd name="connsiteY4" fmla="*/ 3038475 h 3038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53150" h="3038475">
                <a:moveTo>
                  <a:pt x="0" y="3038475"/>
                </a:moveTo>
                <a:lnTo>
                  <a:pt x="1426369" y="0"/>
                </a:lnTo>
                <a:lnTo>
                  <a:pt x="6153150" y="0"/>
                </a:lnTo>
                <a:lnTo>
                  <a:pt x="6153150" y="3038475"/>
                </a:lnTo>
                <a:lnTo>
                  <a:pt x="0" y="3038475"/>
                </a:lnTo>
                <a:close/>
              </a:path>
            </a:pathLst>
          </a:custGeom>
          <a:solidFill>
            <a:srgbClr val="D9262E">
              <a:alpha val="30196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94F082E-1317-3173-F465-D57C524F8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990" y="3353156"/>
            <a:ext cx="5513520" cy="25133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>
            <a:extLst>
              <a:ext uri="{FF2B5EF4-FFF2-40B4-BE49-F238E27FC236}">
                <a16:creationId xmlns:a16="http://schemas.microsoft.com/office/drawing/2014/main" id="{88C7C077-B185-455F-8E1D-FA84C6D8E97F}"/>
              </a:ext>
            </a:extLst>
          </p:cNvPr>
          <p:cNvGrpSpPr>
            <a:grpSpLocks/>
          </p:cNvGrpSpPr>
          <p:nvPr/>
        </p:nvGrpSpPr>
        <p:grpSpPr bwMode="auto">
          <a:xfrm>
            <a:off x="0" y="220663"/>
            <a:ext cx="5867400" cy="522287"/>
            <a:chOff x="0" y="220663"/>
            <a:chExt cx="5868144" cy="522287"/>
          </a:xfrm>
        </p:grpSpPr>
        <p:sp>
          <p:nvSpPr>
            <p:cNvPr id="12" name="Rectangle 54">
              <a:extLst>
                <a:ext uri="{FF2B5EF4-FFF2-40B4-BE49-F238E27FC236}">
                  <a16:creationId xmlns:a16="http://schemas.microsoft.com/office/drawing/2014/main" id="{0C723677-D8AA-47DC-9223-2CDE84F9686C}"/>
                </a:ext>
              </a:extLst>
            </p:cNvPr>
            <p:cNvSpPr/>
            <p:nvPr/>
          </p:nvSpPr>
          <p:spPr bwMode="auto">
            <a:xfrm>
              <a:off x="697001" y="220663"/>
              <a:ext cx="5171143" cy="522287"/>
            </a:xfrm>
            <a:custGeom>
              <a:avLst/>
              <a:gdLst>
                <a:gd name="connsiteX0" fmla="*/ 0 w 3737610"/>
                <a:gd name="connsiteY0" fmla="*/ 0 h 521335"/>
                <a:gd name="connsiteX1" fmla="*/ 3737610 w 3737610"/>
                <a:gd name="connsiteY1" fmla="*/ 0 h 521335"/>
                <a:gd name="connsiteX2" fmla="*/ 3737610 w 3737610"/>
                <a:gd name="connsiteY2" fmla="*/ 521335 h 521335"/>
                <a:gd name="connsiteX3" fmla="*/ 0 w 3737610"/>
                <a:gd name="connsiteY3" fmla="*/ 521335 h 521335"/>
                <a:gd name="connsiteX4" fmla="*/ 0 w 3737610"/>
                <a:gd name="connsiteY4" fmla="*/ 0 h 521335"/>
                <a:gd name="connsiteX0" fmla="*/ 0 w 3737610"/>
                <a:gd name="connsiteY0" fmla="*/ 0 h 521335"/>
                <a:gd name="connsiteX1" fmla="*/ 3737610 w 3737610"/>
                <a:gd name="connsiteY1" fmla="*/ 0 h 521335"/>
                <a:gd name="connsiteX2" fmla="*/ 3227247 w 3737610"/>
                <a:gd name="connsiteY2" fmla="*/ 521335 h 521335"/>
                <a:gd name="connsiteX3" fmla="*/ 0 w 3737610"/>
                <a:gd name="connsiteY3" fmla="*/ 521335 h 521335"/>
                <a:gd name="connsiteX4" fmla="*/ 0 w 3737610"/>
                <a:gd name="connsiteY4" fmla="*/ 0 h 521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7610" h="521335">
                  <a:moveTo>
                    <a:pt x="0" y="0"/>
                  </a:moveTo>
                  <a:lnTo>
                    <a:pt x="3737610" y="0"/>
                  </a:lnTo>
                  <a:lnTo>
                    <a:pt x="3227247" y="521335"/>
                  </a:lnTo>
                  <a:lnTo>
                    <a:pt x="0" y="5213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F457165-F11C-4B1E-80F4-3F4E50E7EEFA}"/>
                </a:ext>
              </a:extLst>
            </p:cNvPr>
            <p:cNvSpPr/>
            <p:nvPr/>
          </p:nvSpPr>
          <p:spPr>
            <a:xfrm>
              <a:off x="0" y="220663"/>
              <a:ext cx="697001" cy="5222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339" name="Title 2">
            <a:extLst>
              <a:ext uri="{FF2B5EF4-FFF2-40B4-BE49-F238E27FC236}">
                <a16:creationId xmlns:a16="http://schemas.microsoft.com/office/drawing/2014/main" id="{1ECCD7C5-1B04-41CE-928D-16B5FDE3502A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473075" y="188913"/>
            <a:ext cx="8202613" cy="7191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 dirty="0">
                <a:solidFill>
                  <a:srgbClr val="D51067"/>
                </a:solidFill>
              </a:rPr>
              <a:t>Antibiotic Usage Data</a:t>
            </a:r>
            <a:endParaRPr lang="en-GB" altLang="en-US" dirty="0">
              <a:solidFill>
                <a:srgbClr val="D51067"/>
              </a:solidFill>
            </a:endParaRPr>
          </a:p>
        </p:txBody>
      </p:sp>
      <p:sp>
        <p:nvSpPr>
          <p:cNvPr id="14341" name="Rectangle 19">
            <a:extLst>
              <a:ext uri="{FF2B5EF4-FFF2-40B4-BE49-F238E27FC236}">
                <a16:creationId xmlns:a16="http://schemas.microsoft.com/office/drawing/2014/main" id="{7E7DA3BD-2E08-4749-B6A0-B5FB622781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529" y="890306"/>
            <a:ext cx="810089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Antibiotic usage refers to the amount of antibiotics prescribed and/or administered per sector. The data have been collected and provided to the VMD by the animal industry on a voluntary basis</a:t>
            </a: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ctangle 70">
            <a:extLst>
              <a:ext uri="{FF2B5EF4-FFF2-40B4-BE49-F238E27FC236}">
                <a16:creationId xmlns:a16="http://schemas.microsoft.com/office/drawing/2014/main" id="{2BE9CCE9-DB02-4EA4-9475-C8B826568CBD}"/>
              </a:ext>
            </a:extLst>
          </p:cNvPr>
          <p:cNvSpPr>
            <a:spLocks noChangeAspect="1"/>
          </p:cNvSpPr>
          <p:nvPr/>
        </p:nvSpPr>
        <p:spPr bwMode="auto">
          <a:xfrm rot="2663502">
            <a:off x="5443538" y="-17463"/>
            <a:ext cx="123825" cy="1047751"/>
          </a:xfrm>
          <a:custGeom>
            <a:avLst/>
            <a:gdLst>
              <a:gd name="connsiteX0" fmla="*/ 0 w 175260"/>
              <a:gd name="connsiteY0" fmla="*/ 0 h 949325"/>
              <a:gd name="connsiteX1" fmla="*/ 175260 w 175260"/>
              <a:gd name="connsiteY1" fmla="*/ 0 h 949325"/>
              <a:gd name="connsiteX2" fmla="*/ 175260 w 175260"/>
              <a:gd name="connsiteY2" fmla="*/ 949325 h 949325"/>
              <a:gd name="connsiteX3" fmla="*/ 0 w 175260"/>
              <a:gd name="connsiteY3" fmla="*/ 949325 h 949325"/>
              <a:gd name="connsiteX4" fmla="*/ 0 w 175260"/>
              <a:gd name="connsiteY4" fmla="*/ 0 h 949325"/>
              <a:gd name="connsiteX0" fmla="*/ 0 w 175260"/>
              <a:gd name="connsiteY0" fmla="*/ 84974 h 1034299"/>
              <a:gd name="connsiteX1" fmla="*/ 92072 w 175260"/>
              <a:gd name="connsiteY1" fmla="*/ 0 h 1034299"/>
              <a:gd name="connsiteX2" fmla="*/ 175260 w 175260"/>
              <a:gd name="connsiteY2" fmla="*/ 1034299 h 1034299"/>
              <a:gd name="connsiteX3" fmla="*/ 0 w 175260"/>
              <a:gd name="connsiteY3" fmla="*/ 1034299 h 1034299"/>
              <a:gd name="connsiteX4" fmla="*/ 0 w 175260"/>
              <a:gd name="connsiteY4" fmla="*/ 84974 h 1034299"/>
              <a:gd name="connsiteX0" fmla="*/ 0 w 175260"/>
              <a:gd name="connsiteY0" fmla="*/ 85575 h 1034900"/>
              <a:gd name="connsiteX1" fmla="*/ 90273 w 175260"/>
              <a:gd name="connsiteY1" fmla="*/ 0 h 1034900"/>
              <a:gd name="connsiteX2" fmla="*/ 175260 w 175260"/>
              <a:gd name="connsiteY2" fmla="*/ 1034900 h 1034900"/>
              <a:gd name="connsiteX3" fmla="*/ 0 w 175260"/>
              <a:gd name="connsiteY3" fmla="*/ 1034900 h 1034900"/>
              <a:gd name="connsiteX4" fmla="*/ 0 w 175260"/>
              <a:gd name="connsiteY4" fmla="*/ 85575 h 1034900"/>
              <a:gd name="connsiteX0" fmla="*/ 5220 w 180480"/>
              <a:gd name="connsiteY0" fmla="*/ 85575 h 1220776"/>
              <a:gd name="connsiteX1" fmla="*/ 95493 w 180480"/>
              <a:gd name="connsiteY1" fmla="*/ 0 h 1220776"/>
              <a:gd name="connsiteX2" fmla="*/ 180480 w 180480"/>
              <a:gd name="connsiteY2" fmla="*/ 1034900 h 1220776"/>
              <a:gd name="connsiteX3" fmla="*/ 0 w 180480"/>
              <a:gd name="connsiteY3" fmla="*/ 1220776 h 1220776"/>
              <a:gd name="connsiteX4" fmla="*/ 5220 w 180480"/>
              <a:gd name="connsiteY4" fmla="*/ 85575 h 1220776"/>
              <a:gd name="connsiteX0" fmla="*/ 5220 w 106834"/>
              <a:gd name="connsiteY0" fmla="*/ 85575 h 1220776"/>
              <a:gd name="connsiteX1" fmla="*/ 95493 w 106834"/>
              <a:gd name="connsiteY1" fmla="*/ 0 h 1220776"/>
              <a:gd name="connsiteX2" fmla="*/ 106834 w 106834"/>
              <a:gd name="connsiteY2" fmla="*/ 1115096 h 1220776"/>
              <a:gd name="connsiteX3" fmla="*/ 0 w 106834"/>
              <a:gd name="connsiteY3" fmla="*/ 1220776 h 1220776"/>
              <a:gd name="connsiteX4" fmla="*/ 5220 w 106834"/>
              <a:gd name="connsiteY4" fmla="*/ 85575 h 1220776"/>
              <a:gd name="connsiteX0" fmla="*/ 5220 w 106834"/>
              <a:gd name="connsiteY0" fmla="*/ 93252 h 1228453"/>
              <a:gd name="connsiteX1" fmla="*/ 99310 w 106834"/>
              <a:gd name="connsiteY1" fmla="*/ 0 h 1228453"/>
              <a:gd name="connsiteX2" fmla="*/ 106834 w 106834"/>
              <a:gd name="connsiteY2" fmla="*/ 1122773 h 1228453"/>
              <a:gd name="connsiteX3" fmla="*/ 0 w 106834"/>
              <a:gd name="connsiteY3" fmla="*/ 1228453 h 1228453"/>
              <a:gd name="connsiteX4" fmla="*/ 5220 w 106834"/>
              <a:gd name="connsiteY4" fmla="*/ 93252 h 1228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834" h="1228453">
                <a:moveTo>
                  <a:pt x="5220" y="93252"/>
                </a:moveTo>
                <a:lnTo>
                  <a:pt x="99310" y="0"/>
                </a:lnTo>
                <a:lnTo>
                  <a:pt x="106834" y="1122773"/>
                </a:lnTo>
                <a:lnTo>
                  <a:pt x="0" y="1228453"/>
                </a:lnTo>
                <a:lnTo>
                  <a:pt x="5220" y="93252"/>
                </a:lnTo>
                <a:close/>
              </a:path>
            </a:pathLst>
          </a:custGeom>
          <a:solidFill>
            <a:srgbClr val="E810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16C1763F-245B-46EC-9B3E-9E98D0D168E8}"/>
              </a:ext>
            </a:extLst>
          </p:cNvPr>
          <p:cNvSpPr txBox="1"/>
          <p:nvPr/>
        </p:nvSpPr>
        <p:spPr>
          <a:xfrm>
            <a:off x="6424667" y="5886184"/>
            <a:ext cx="2085975" cy="2762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/>
                <a:ea typeface="+mn-ea"/>
                <a:cs typeface="Arial" pitchFamily="34"/>
              </a:rPr>
              <a:t>Source: p. 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BC7DE8C-6ADF-4FBF-A662-2B0C2F8E0645}"/>
              </a:ext>
            </a:extLst>
          </p:cNvPr>
          <p:cNvSpPr txBox="1"/>
          <p:nvPr/>
        </p:nvSpPr>
        <p:spPr>
          <a:xfrm>
            <a:off x="6424667" y="6142774"/>
            <a:ext cx="1870076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dirty="0">
                <a:latin typeface="Arial" pitchFamily="34"/>
                <a:cs typeface="Arial" pitchFamily="34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VARSS REPORT 2021</a:t>
            </a:r>
            <a:endParaRPr lang="en-GB" sz="1200" b="0" i="0" u="sng" strike="noStrike" kern="1200" cap="none" spc="0" baseline="0" dirty="0">
              <a:uFillTx/>
              <a:latin typeface="Arial" pitchFamily="34"/>
              <a:cs typeface="Arial" pitchFamily="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076385-5748-92A3-B1CA-C6DD9B8092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873" y="1972655"/>
            <a:ext cx="8282254" cy="3382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3B41311-9DDF-5772-628F-883E02271C97}"/>
              </a:ext>
            </a:extLst>
          </p:cNvPr>
          <p:cNvSpPr txBox="1"/>
          <p:nvPr/>
        </p:nvSpPr>
        <p:spPr>
          <a:xfrm>
            <a:off x="482253" y="5624717"/>
            <a:ext cx="628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*     Represents the % animals covered by the data, except gamebirds which represents an estimate of the total % antibiotics sales </a:t>
            </a:r>
          </a:p>
          <a:p>
            <a:r>
              <a:rPr lang="en-GB" sz="800" dirty="0"/>
              <a:t>**    mg/kg relates to the amount of active ingredient </a:t>
            </a:r>
            <a:r>
              <a:rPr lang="en-GB" sz="800" dirty="0" err="1"/>
              <a:t>standardisedy</a:t>
            </a:r>
            <a:r>
              <a:rPr lang="en-GB" sz="800" dirty="0"/>
              <a:t> kg biomass and calculated using ESVAC methodology, % doses   </a:t>
            </a:r>
          </a:p>
          <a:p>
            <a:r>
              <a:rPr lang="en-GB" sz="800" dirty="0"/>
              <a:t>      refers to ‘actual daily bird-doses/100 bird-days at risk’</a:t>
            </a:r>
          </a:p>
          <a:p>
            <a:r>
              <a:rPr lang="en-GB" sz="800" dirty="0"/>
              <a:t>†    Note that industry estimates suggest that, due to Covid restrictions, gamebird rearing reduced by 30% during 2020 </a:t>
            </a:r>
            <a:endParaRPr lang="en-GB" sz="1200" dirty="0"/>
          </a:p>
        </p:txBody>
      </p:sp>
      <p:sp>
        <p:nvSpPr>
          <p:cNvPr id="22" name="TextBox 14">
            <a:extLst>
              <a:ext uri="{FF2B5EF4-FFF2-40B4-BE49-F238E27FC236}">
                <a16:creationId xmlns:a16="http://schemas.microsoft.com/office/drawing/2014/main" id="{47ADD35C-A24A-4F76-81FB-94E48E0D654A}"/>
              </a:ext>
            </a:extLst>
          </p:cNvPr>
          <p:cNvSpPr txBox="1"/>
          <p:nvPr/>
        </p:nvSpPr>
        <p:spPr>
          <a:xfrm>
            <a:off x="7042204" y="5072963"/>
            <a:ext cx="850900" cy="2565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en-GB" sz="9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© 2022 VMD</a:t>
            </a:r>
            <a:endParaRPr lang="en-GB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201EE3-25DF-2183-C7A5-5518932791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67" y="2414706"/>
            <a:ext cx="7025505" cy="254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361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>
            <a:extLst>
              <a:ext uri="{FF2B5EF4-FFF2-40B4-BE49-F238E27FC236}">
                <a16:creationId xmlns:a16="http://schemas.microsoft.com/office/drawing/2014/main" id="{88C7C077-B185-455F-8E1D-FA84C6D8E97F}"/>
              </a:ext>
            </a:extLst>
          </p:cNvPr>
          <p:cNvGrpSpPr>
            <a:grpSpLocks/>
          </p:cNvGrpSpPr>
          <p:nvPr/>
        </p:nvGrpSpPr>
        <p:grpSpPr bwMode="auto">
          <a:xfrm>
            <a:off x="0" y="220663"/>
            <a:ext cx="5867400" cy="522287"/>
            <a:chOff x="0" y="220663"/>
            <a:chExt cx="5868144" cy="522287"/>
          </a:xfrm>
        </p:grpSpPr>
        <p:sp>
          <p:nvSpPr>
            <p:cNvPr id="12" name="Rectangle 54">
              <a:extLst>
                <a:ext uri="{FF2B5EF4-FFF2-40B4-BE49-F238E27FC236}">
                  <a16:creationId xmlns:a16="http://schemas.microsoft.com/office/drawing/2014/main" id="{0C723677-D8AA-47DC-9223-2CDE84F9686C}"/>
                </a:ext>
              </a:extLst>
            </p:cNvPr>
            <p:cNvSpPr/>
            <p:nvPr/>
          </p:nvSpPr>
          <p:spPr bwMode="auto">
            <a:xfrm>
              <a:off x="697001" y="220663"/>
              <a:ext cx="5171143" cy="522287"/>
            </a:xfrm>
            <a:custGeom>
              <a:avLst/>
              <a:gdLst>
                <a:gd name="connsiteX0" fmla="*/ 0 w 3737610"/>
                <a:gd name="connsiteY0" fmla="*/ 0 h 521335"/>
                <a:gd name="connsiteX1" fmla="*/ 3737610 w 3737610"/>
                <a:gd name="connsiteY1" fmla="*/ 0 h 521335"/>
                <a:gd name="connsiteX2" fmla="*/ 3737610 w 3737610"/>
                <a:gd name="connsiteY2" fmla="*/ 521335 h 521335"/>
                <a:gd name="connsiteX3" fmla="*/ 0 w 3737610"/>
                <a:gd name="connsiteY3" fmla="*/ 521335 h 521335"/>
                <a:gd name="connsiteX4" fmla="*/ 0 w 3737610"/>
                <a:gd name="connsiteY4" fmla="*/ 0 h 521335"/>
                <a:gd name="connsiteX0" fmla="*/ 0 w 3737610"/>
                <a:gd name="connsiteY0" fmla="*/ 0 h 521335"/>
                <a:gd name="connsiteX1" fmla="*/ 3737610 w 3737610"/>
                <a:gd name="connsiteY1" fmla="*/ 0 h 521335"/>
                <a:gd name="connsiteX2" fmla="*/ 3227247 w 3737610"/>
                <a:gd name="connsiteY2" fmla="*/ 521335 h 521335"/>
                <a:gd name="connsiteX3" fmla="*/ 0 w 3737610"/>
                <a:gd name="connsiteY3" fmla="*/ 521335 h 521335"/>
                <a:gd name="connsiteX4" fmla="*/ 0 w 3737610"/>
                <a:gd name="connsiteY4" fmla="*/ 0 h 521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7610" h="521335">
                  <a:moveTo>
                    <a:pt x="0" y="0"/>
                  </a:moveTo>
                  <a:lnTo>
                    <a:pt x="3737610" y="0"/>
                  </a:lnTo>
                  <a:lnTo>
                    <a:pt x="3227247" y="521335"/>
                  </a:lnTo>
                  <a:lnTo>
                    <a:pt x="0" y="5213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F457165-F11C-4B1E-80F4-3F4E50E7EEFA}"/>
                </a:ext>
              </a:extLst>
            </p:cNvPr>
            <p:cNvSpPr/>
            <p:nvPr/>
          </p:nvSpPr>
          <p:spPr>
            <a:xfrm>
              <a:off x="0" y="220663"/>
              <a:ext cx="697001" cy="5222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339" name="Title 2">
            <a:extLst>
              <a:ext uri="{FF2B5EF4-FFF2-40B4-BE49-F238E27FC236}">
                <a16:creationId xmlns:a16="http://schemas.microsoft.com/office/drawing/2014/main" id="{1ECCD7C5-1B04-41CE-928D-16B5FDE3502A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473075" y="188913"/>
            <a:ext cx="8202613" cy="7191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 dirty="0">
                <a:solidFill>
                  <a:srgbClr val="D51067"/>
                </a:solidFill>
              </a:rPr>
              <a:t>Antibiotic Usage Data</a:t>
            </a:r>
            <a:endParaRPr lang="en-GB" altLang="en-US" dirty="0">
              <a:solidFill>
                <a:srgbClr val="D51067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017711-9B3D-4C2C-A8CC-195C8A1D1B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300DF4-008B-4E64-88AA-A3816448F6C8}" type="slidenum">
              <a:rPr kumimoji="0" lang="en-GB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ctangle 70">
            <a:extLst>
              <a:ext uri="{FF2B5EF4-FFF2-40B4-BE49-F238E27FC236}">
                <a16:creationId xmlns:a16="http://schemas.microsoft.com/office/drawing/2014/main" id="{2BE9CCE9-DB02-4EA4-9475-C8B826568CBD}"/>
              </a:ext>
            </a:extLst>
          </p:cNvPr>
          <p:cNvSpPr>
            <a:spLocks noChangeAspect="1"/>
          </p:cNvSpPr>
          <p:nvPr/>
        </p:nvSpPr>
        <p:spPr bwMode="auto">
          <a:xfrm rot="2663502">
            <a:off x="5443538" y="-17463"/>
            <a:ext cx="123825" cy="1047751"/>
          </a:xfrm>
          <a:custGeom>
            <a:avLst/>
            <a:gdLst>
              <a:gd name="connsiteX0" fmla="*/ 0 w 175260"/>
              <a:gd name="connsiteY0" fmla="*/ 0 h 949325"/>
              <a:gd name="connsiteX1" fmla="*/ 175260 w 175260"/>
              <a:gd name="connsiteY1" fmla="*/ 0 h 949325"/>
              <a:gd name="connsiteX2" fmla="*/ 175260 w 175260"/>
              <a:gd name="connsiteY2" fmla="*/ 949325 h 949325"/>
              <a:gd name="connsiteX3" fmla="*/ 0 w 175260"/>
              <a:gd name="connsiteY3" fmla="*/ 949325 h 949325"/>
              <a:gd name="connsiteX4" fmla="*/ 0 w 175260"/>
              <a:gd name="connsiteY4" fmla="*/ 0 h 949325"/>
              <a:gd name="connsiteX0" fmla="*/ 0 w 175260"/>
              <a:gd name="connsiteY0" fmla="*/ 84974 h 1034299"/>
              <a:gd name="connsiteX1" fmla="*/ 92072 w 175260"/>
              <a:gd name="connsiteY1" fmla="*/ 0 h 1034299"/>
              <a:gd name="connsiteX2" fmla="*/ 175260 w 175260"/>
              <a:gd name="connsiteY2" fmla="*/ 1034299 h 1034299"/>
              <a:gd name="connsiteX3" fmla="*/ 0 w 175260"/>
              <a:gd name="connsiteY3" fmla="*/ 1034299 h 1034299"/>
              <a:gd name="connsiteX4" fmla="*/ 0 w 175260"/>
              <a:gd name="connsiteY4" fmla="*/ 84974 h 1034299"/>
              <a:gd name="connsiteX0" fmla="*/ 0 w 175260"/>
              <a:gd name="connsiteY0" fmla="*/ 85575 h 1034900"/>
              <a:gd name="connsiteX1" fmla="*/ 90273 w 175260"/>
              <a:gd name="connsiteY1" fmla="*/ 0 h 1034900"/>
              <a:gd name="connsiteX2" fmla="*/ 175260 w 175260"/>
              <a:gd name="connsiteY2" fmla="*/ 1034900 h 1034900"/>
              <a:gd name="connsiteX3" fmla="*/ 0 w 175260"/>
              <a:gd name="connsiteY3" fmla="*/ 1034900 h 1034900"/>
              <a:gd name="connsiteX4" fmla="*/ 0 w 175260"/>
              <a:gd name="connsiteY4" fmla="*/ 85575 h 1034900"/>
              <a:gd name="connsiteX0" fmla="*/ 5220 w 180480"/>
              <a:gd name="connsiteY0" fmla="*/ 85575 h 1220776"/>
              <a:gd name="connsiteX1" fmla="*/ 95493 w 180480"/>
              <a:gd name="connsiteY1" fmla="*/ 0 h 1220776"/>
              <a:gd name="connsiteX2" fmla="*/ 180480 w 180480"/>
              <a:gd name="connsiteY2" fmla="*/ 1034900 h 1220776"/>
              <a:gd name="connsiteX3" fmla="*/ 0 w 180480"/>
              <a:gd name="connsiteY3" fmla="*/ 1220776 h 1220776"/>
              <a:gd name="connsiteX4" fmla="*/ 5220 w 180480"/>
              <a:gd name="connsiteY4" fmla="*/ 85575 h 1220776"/>
              <a:gd name="connsiteX0" fmla="*/ 5220 w 106834"/>
              <a:gd name="connsiteY0" fmla="*/ 85575 h 1220776"/>
              <a:gd name="connsiteX1" fmla="*/ 95493 w 106834"/>
              <a:gd name="connsiteY1" fmla="*/ 0 h 1220776"/>
              <a:gd name="connsiteX2" fmla="*/ 106834 w 106834"/>
              <a:gd name="connsiteY2" fmla="*/ 1115096 h 1220776"/>
              <a:gd name="connsiteX3" fmla="*/ 0 w 106834"/>
              <a:gd name="connsiteY3" fmla="*/ 1220776 h 1220776"/>
              <a:gd name="connsiteX4" fmla="*/ 5220 w 106834"/>
              <a:gd name="connsiteY4" fmla="*/ 85575 h 1220776"/>
              <a:gd name="connsiteX0" fmla="*/ 5220 w 106834"/>
              <a:gd name="connsiteY0" fmla="*/ 93252 h 1228453"/>
              <a:gd name="connsiteX1" fmla="*/ 99310 w 106834"/>
              <a:gd name="connsiteY1" fmla="*/ 0 h 1228453"/>
              <a:gd name="connsiteX2" fmla="*/ 106834 w 106834"/>
              <a:gd name="connsiteY2" fmla="*/ 1122773 h 1228453"/>
              <a:gd name="connsiteX3" fmla="*/ 0 w 106834"/>
              <a:gd name="connsiteY3" fmla="*/ 1228453 h 1228453"/>
              <a:gd name="connsiteX4" fmla="*/ 5220 w 106834"/>
              <a:gd name="connsiteY4" fmla="*/ 93252 h 1228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834" h="1228453">
                <a:moveTo>
                  <a:pt x="5220" y="93252"/>
                </a:moveTo>
                <a:lnTo>
                  <a:pt x="99310" y="0"/>
                </a:lnTo>
                <a:lnTo>
                  <a:pt x="106834" y="1122773"/>
                </a:lnTo>
                <a:lnTo>
                  <a:pt x="0" y="1228453"/>
                </a:lnTo>
                <a:lnTo>
                  <a:pt x="5220" y="93252"/>
                </a:lnTo>
                <a:close/>
              </a:path>
            </a:pathLst>
          </a:custGeom>
          <a:solidFill>
            <a:srgbClr val="D510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16C1763F-245B-46EC-9B3E-9E98D0D168E8}"/>
              </a:ext>
            </a:extLst>
          </p:cNvPr>
          <p:cNvSpPr txBox="1"/>
          <p:nvPr/>
        </p:nvSpPr>
        <p:spPr>
          <a:xfrm>
            <a:off x="6424667" y="5932999"/>
            <a:ext cx="2085975" cy="2762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/>
                <a:ea typeface="+mn-ea"/>
                <a:cs typeface="Arial" pitchFamily="34"/>
              </a:rPr>
              <a:t>Source: p. 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BC7DE8C-6ADF-4FBF-A662-2B0C2F8E0645}"/>
              </a:ext>
            </a:extLst>
          </p:cNvPr>
          <p:cNvSpPr txBox="1"/>
          <p:nvPr/>
        </p:nvSpPr>
        <p:spPr>
          <a:xfrm>
            <a:off x="6424667" y="6160014"/>
            <a:ext cx="1870076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dirty="0">
                <a:latin typeface="Arial" pitchFamily="34"/>
                <a:cs typeface="Arial" pitchFamily="34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VARSS REPORT 2021</a:t>
            </a:r>
            <a:endParaRPr lang="en-GB" sz="1200" b="0" i="0" u="sng" strike="noStrike" kern="1200" cap="none" spc="0" baseline="0" dirty="0">
              <a:uFillTx/>
              <a:latin typeface="Arial" pitchFamily="34"/>
              <a:cs typeface="Arial" pitchFamily="34"/>
            </a:endParaRPr>
          </a:p>
        </p:txBody>
      </p:sp>
      <p:sp>
        <p:nvSpPr>
          <p:cNvPr id="18" name="Rectangle 19">
            <a:extLst>
              <a:ext uri="{FF2B5EF4-FFF2-40B4-BE49-F238E27FC236}">
                <a16:creationId xmlns:a16="http://schemas.microsoft.com/office/drawing/2014/main" id="{1C13C383-3810-4631-8E7A-A206DAEE83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529" y="890306"/>
            <a:ext cx="810089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Antibiotic usage refers to the amount of antibiotics prescribed and/or administered per sector. The data have been collected and provided to the VMD by the animal industry on a voluntary basis</a:t>
            </a: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TextBox 14">
            <a:extLst>
              <a:ext uri="{FF2B5EF4-FFF2-40B4-BE49-F238E27FC236}">
                <a16:creationId xmlns:a16="http://schemas.microsoft.com/office/drawing/2014/main" id="{47ADD35C-A24A-4F76-81FB-94E48E0D654A}"/>
              </a:ext>
            </a:extLst>
          </p:cNvPr>
          <p:cNvSpPr txBox="1"/>
          <p:nvPr/>
        </p:nvSpPr>
        <p:spPr>
          <a:xfrm>
            <a:off x="7620000" y="5179828"/>
            <a:ext cx="850900" cy="2413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en-GB" sz="9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© 2022 VMD</a:t>
            </a:r>
            <a:endParaRPr lang="en-GB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063748-1D70-2A85-BEF4-3D9766294E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075" y="2070226"/>
            <a:ext cx="8282254" cy="3382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183602-8AB5-7DD3-1525-84DF844DA0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879" y="2564222"/>
            <a:ext cx="7077033" cy="2592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0E89BB0-A1B9-7FC4-EED6-14F80AE70BD1}"/>
              </a:ext>
            </a:extLst>
          </p:cNvPr>
          <p:cNvSpPr txBox="1"/>
          <p:nvPr/>
        </p:nvSpPr>
        <p:spPr>
          <a:xfrm>
            <a:off x="849257" y="5356602"/>
            <a:ext cx="62821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*     Represents the % animals covered by the data, except gamebirds which represents an estimate of the total % antibiotics sales </a:t>
            </a:r>
          </a:p>
          <a:p>
            <a:r>
              <a:rPr lang="en-GB" sz="800" dirty="0"/>
              <a:t>**    mg/kg relates to the amount of active ingredient standardised by kg biomass and calculated using ESVAC methodology, % doses   </a:t>
            </a:r>
          </a:p>
          <a:p>
            <a:r>
              <a:rPr lang="en-GB" sz="800" dirty="0"/>
              <a:t>      refers to ‘actual daily bird-doses/100 bird-days at risk’</a:t>
            </a:r>
          </a:p>
          <a:p>
            <a:r>
              <a:rPr lang="en-GB" sz="800" dirty="0"/>
              <a:t>†    Note that industry estimates suggest that, due to Covid restrictions, gamebird rearing reduced by 30% during 2020 </a:t>
            </a:r>
          </a:p>
          <a:p>
            <a:r>
              <a:rPr lang="en-GB" sz="1200" dirty="0"/>
              <a:t> </a:t>
            </a:r>
          </a:p>
          <a:p>
            <a:endParaRPr lang="en-GB" sz="1200" dirty="0"/>
          </a:p>
          <a:p>
            <a:endParaRPr lang="en-GB" sz="1200" dirty="0"/>
          </a:p>
          <a:p>
            <a:r>
              <a:rPr lang="en-GB" sz="1200" dirty="0"/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>
            <a:extLst>
              <a:ext uri="{FF2B5EF4-FFF2-40B4-BE49-F238E27FC236}">
                <a16:creationId xmlns:a16="http://schemas.microsoft.com/office/drawing/2014/main" id="{88C7C077-B185-455F-8E1D-FA84C6D8E97F}"/>
              </a:ext>
            </a:extLst>
          </p:cNvPr>
          <p:cNvGrpSpPr>
            <a:grpSpLocks/>
          </p:cNvGrpSpPr>
          <p:nvPr/>
        </p:nvGrpSpPr>
        <p:grpSpPr bwMode="auto">
          <a:xfrm>
            <a:off x="0" y="220663"/>
            <a:ext cx="5867400" cy="522287"/>
            <a:chOff x="0" y="220663"/>
            <a:chExt cx="5868144" cy="522287"/>
          </a:xfrm>
        </p:grpSpPr>
        <p:sp>
          <p:nvSpPr>
            <p:cNvPr id="12" name="Rectangle 54">
              <a:extLst>
                <a:ext uri="{FF2B5EF4-FFF2-40B4-BE49-F238E27FC236}">
                  <a16:creationId xmlns:a16="http://schemas.microsoft.com/office/drawing/2014/main" id="{0C723677-D8AA-47DC-9223-2CDE84F9686C}"/>
                </a:ext>
              </a:extLst>
            </p:cNvPr>
            <p:cNvSpPr/>
            <p:nvPr/>
          </p:nvSpPr>
          <p:spPr bwMode="auto">
            <a:xfrm>
              <a:off x="697001" y="220663"/>
              <a:ext cx="5171143" cy="522287"/>
            </a:xfrm>
            <a:custGeom>
              <a:avLst/>
              <a:gdLst>
                <a:gd name="connsiteX0" fmla="*/ 0 w 3737610"/>
                <a:gd name="connsiteY0" fmla="*/ 0 h 521335"/>
                <a:gd name="connsiteX1" fmla="*/ 3737610 w 3737610"/>
                <a:gd name="connsiteY1" fmla="*/ 0 h 521335"/>
                <a:gd name="connsiteX2" fmla="*/ 3737610 w 3737610"/>
                <a:gd name="connsiteY2" fmla="*/ 521335 h 521335"/>
                <a:gd name="connsiteX3" fmla="*/ 0 w 3737610"/>
                <a:gd name="connsiteY3" fmla="*/ 521335 h 521335"/>
                <a:gd name="connsiteX4" fmla="*/ 0 w 3737610"/>
                <a:gd name="connsiteY4" fmla="*/ 0 h 521335"/>
                <a:gd name="connsiteX0" fmla="*/ 0 w 3737610"/>
                <a:gd name="connsiteY0" fmla="*/ 0 h 521335"/>
                <a:gd name="connsiteX1" fmla="*/ 3737610 w 3737610"/>
                <a:gd name="connsiteY1" fmla="*/ 0 h 521335"/>
                <a:gd name="connsiteX2" fmla="*/ 3227247 w 3737610"/>
                <a:gd name="connsiteY2" fmla="*/ 521335 h 521335"/>
                <a:gd name="connsiteX3" fmla="*/ 0 w 3737610"/>
                <a:gd name="connsiteY3" fmla="*/ 521335 h 521335"/>
                <a:gd name="connsiteX4" fmla="*/ 0 w 3737610"/>
                <a:gd name="connsiteY4" fmla="*/ 0 h 521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7610" h="521335">
                  <a:moveTo>
                    <a:pt x="0" y="0"/>
                  </a:moveTo>
                  <a:lnTo>
                    <a:pt x="3737610" y="0"/>
                  </a:lnTo>
                  <a:lnTo>
                    <a:pt x="3227247" y="521335"/>
                  </a:lnTo>
                  <a:lnTo>
                    <a:pt x="0" y="5213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F457165-F11C-4B1E-80F4-3F4E50E7EEFA}"/>
                </a:ext>
              </a:extLst>
            </p:cNvPr>
            <p:cNvSpPr/>
            <p:nvPr/>
          </p:nvSpPr>
          <p:spPr>
            <a:xfrm>
              <a:off x="0" y="220663"/>
              <a:ext cx="697001" cy="5222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339" name="Title 2">
            <a:extLst>
              <a:ext uri="{FF2B5EF4-FFF2-40B4-BE49-F238E27FC236}">
                <a16:creationId xmlns:a16="http://schemas.microsoft.com/office/drawing/2014/main" id="{1ECCD7C5-1B04-41CE-928D-16B5FDE3502A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473075" y="188913"/>
            <a:ext cx="8202613" cy="7191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 dirty="0">
                <a:solidFill>
                  <a:srgbClr val="D51067"/>
                </a:solidFill>
              </a:rPr>
              <a:t>Antibiotic Usage Data</a:t>
            </a:r>
            <a:endParaRPr lang="en-GB" altLang="en-US" dirty="0">
              <a:solidFill>
                <a:srgbClr val="D51067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017711-9B3D-4C2C-A8CC-195C8A1D1B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300DF4-008B-4E64-88AA-A3816448F6C8}" type="slidenum">
              <a:rPr kumimoji="0" lang="en-GB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ctangle 70">
            <a:extLst>
              <a:ext uri="{FF2B5EF4-FFF2-40B4-BE49-F238E27FC236}">
                <a16:creationId xmlns:a16="http://schemas.microsoft.com/office/drawing/2014/main" id="{2BE9CCE9-DB02-4EA4-9475-C8B826568CBD}"/>
              </a:ext>
            </a:extLst>
          </p:cNvPr>
          <p:cNvSpPr>
            <a:spLocks noChangeAspect="1"/>
          </p:cNvSpPr>
          <p:nvPr/>
        </p:nvSpPr>
        <p:spPr bwMode="auto">
          <a:xfrm rot="2663502">
            <a:off x="5443538" y="-17463"/>
            <a:ext cx="123825" cy="1047751"/>
          </a:xfrm>
          <a:custGeom>
            <a:avLst/>
            <a:gdLst>
              <a:gd name="connsiteX0" fmla="*/ 0 w 175260"/>
              <a:gd name="connsiteY0" fmla="*/ 0 h 949325"/>
              <a:gd name="connsiteX1" fmla="*/ 175260 w 175260"/>
              <a:gd name="connsiteY1" fmla="*/ 0 h 949325"/>
              <a:gd name="connsiteX2" fmla="*/ 175260 w 175260"/>
              <a:gd name="connsiteY2" fmla="*/ 949325 h 949325"/>
              <a:gd name="connsiteX3" fmla="*/ 0 w 175260"/>
              <a:gd name="connsiteY3" fmla="*/ 949325 h 949325"/>
              <a:gd name="connsiteX4" fmla="*/ 0 w 175260"/>
              <a:gd name="connsiteY4" fmla="*/ 0 h 949325"/>
              <a:gd name="connsiteX0" fmla="*/ 0 w 175260"/>
              <a:gd name="connsiteY0" fmla="*/ 84974 h 1034299"/>
              <a:gd name="connsiteX1" fmla="*/ 92072 w 175260"/>
              <a:gd name="connsiteY1" fmla="*/ 0 h 1034299"/>
              <a:gd name="connsiteX2" fmla="*/ 175260 w 175260"/>
              <a:gd name="connsiteY2" fmla="*/ 1034299 h 1034299"/>
              <a:gd name="connsiteX3" fmla="*/ 0 w 175260"/>
              <a:gd name="connsiteY3" fmla="*/ 1034299 h 1034299"/>
              <a:gd name="connsiteX4" fmla="*/ 0 w 175260"/>
              <a:gd name="connsiteY4" fmla="*/ 84974 h 1034299"/>
              <a:gd name="connsiteX0" fmla="*/ 0 w 175260"/>
              <a:gd name="connsiteY0" fmla="*/ 85575 h 1034900"/>
              <a:gd name="connsiteX1" fmla="*/ 90273 w 175260"/>
              <a:gd name="connsiteY1" fmla="*/ 0 h 1034900"/>
              <a:gd name="connsiteX2" fmla="*/ 175260 w 175260"/>
              <a:gd name="connsiteY2" fmla="*/ 1034900 h 1034900"/>
              <a:gd name="connsiteX3" fmla="*/ 0 w 175260"/>
              <a:gd name="connsiteY3" fmla="*/ 1034900 h 1034900"/>
              <a:gd name="connsiteX4" fmla="*/ 0 w 175260"/>
              <a:gd name="connsiteY4" fmla="*/ 85575 h 1034900"/>
              <a:gd name="connsiteX0" fmla="*/ 5220 w 180480"/>
              <a:gd name="connsiteY0" fmla="*/ 85575 h 1220776"/>
              <a:gd name="connsiteX1" fmla="*/ 95493 w 180480"/>
              <a:gd name="connsiteY1" fmla="*/ 0 h 1220776"/>
              <a:gd name="connsiteX2" fmla="*/ 180480 w 180480"/>
              <a:gd name="connsiteY2" fmla="*/ 1034900 h 1220776"/>
              <a:gd name="connsiteX3" fmla="*/ 0 w 180480"/>
              <a:gd name="connsiteY3" fmla="*/ 1220776 h 1220776"/>
              <a:gd name="connsiteX4" fmla="*/ 5220 w 180480"/>
              <a:gd name="connsiteY4" fmla="*/ 85575 h 1220776"/>
              <a:gd name="connsiteX0" fmla="*/ 5220 w 106834"/>
              <a:gd name="connsiteY0" fmla="*/ 85575 h 1220776"/>
              <a:gd name="connsiteX1" fmla="*/ 95493 w 106834"/>
              <a:gd name="connsiteY1" fmla="*/ 0 h 1220776"/>
              <a:gd name="connsiteX2" fmla="*/ 106834 w 106834"/>
              <a:gd name="connsiteY2" fmla="*/ 1115096 h 1220776"/>
              <a:gd name="connsiteX3" fmla="*/ 0 w 106834"/>
              <a:gd name="connsiteY3" fmla="*/ 1220776 h 1220776"/>
              <a:gd name="connsiteX4" fmla="*/ 5220 w 106834"/>
              <a:gd name="connsiteY4" fmla="*/ 85575 h 1220776"/>
              <a:gd name="connsiteX0" fmla="*/ 5220 w 106834"/>
              <a:gd name="connsiteY0" fmla="*/ 93252 h 1228453"/>
              <a:gd name="connsiteX1" fmla="*/ 99310 w 106834"/>
              <a:gd name="connsiteY1" fmla="*/ 0 h 1228453"/>
              <a:gd name="connsiteX2" fmla="*/ 106834 w 106834"/>
              <a:gd name="connsiteY2" fmla="*/ 1122773 h 1228453"/>
              <a:gd name="connsiteX3" fmla="*/ 0 w 106834"/>
              <a:gd name="connsiteY3" fmla="*/ 1228453 h 1228453"/>
              <a:gd name="connsiteX4" fmla="*/ 5220 w 106834"/>
              <a:gd name="connsiteY4" fmla="*/ 93252 h 1228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834" h="1228453">
                <a:moveTo>
                  <a:pt x="5220" y="93252"/>
                </a:moveTo>
                <a:lnTo>
                  <a:pt x="99310" y="0"/>
                </a:lnTo>
                <a:lnTo>
                  <a:pt x="106834" y="1122773"/>
                </a:lnTo>
                <a:lnTo>
                  <a:pt x="0" y="1228453"/>
                </a:lnTo>
                <a:lnTo>
                  <a:pt x="5220" y="93252"/>
                </a:lnTo>
                <a:close/>
              </a:path>
            </a:pathLst>
          </a:custGeom>
          <a:solidFill>
            <a:srgbClr val="D510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16C1763F-245B-46EC-9B3E-9E98D0D168E8}"/>
              </a:ext>
            </a:extLst>
          </p:cNvPr>
          <p:cNvSpPr txBox="1"/>
          <p:nvPr/>
        </p:nvSpPr>
        <p:spPr>
          <a:xfrm>
            <a:off x="6424667" y="5932999"/>
            <a:ext cx="2085975" cy="2762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/>
                <a:ea typeface="+mn-ea"/>
                <a:cs typeface="Arial" pitchFamily="34"/>
              </a:rPr>
              <a:t>Source: p. 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BC7DE8C-6ADF-4FBF-A662-2B0C2F8E0645}"/>
              </a:ext>
            </a:extLst>
          </p:cNvPr>
          <p:cNvSpPr txBox="1"/>
          <p:nvPr/>
        </p:nvSpPr>
        <p:spPr>
          <a:xfrm>
            <a:off x="6424667" y="6160014"/>
            <a:ext cx="1870076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dirty="0">
                <a:latin typeface="Arial" pitchFamily="34"/>
                <a:cs typeface="Arial" pitchFamily="34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VARSS REPORT 2021</a:t>
            </a:r>
            <a:endParaRPr lang="en-GB" sz="1200" b="0" i="0" u="sng" strike="noStrike" kern="1200" cap="none" spc="0" baseline="0" dirty="0">
              <a:uFillTx/>
              <a:latin typeface="Arial" pitchFamily="34"/>
              <a:cs typeface="Arial" pitchFamily="34"/>
            </a:endParaRPr>
          </a:p>
        </p:txBody>
      </p:sp>
      <p:sp>
        <p:nvSpPr>
          <p:cNvPr id="18" name="Rectangle 19">
            <a:extLst>
              <a:ext uri="{FF2B5EF4-FFF2-40B4-BE49-F238E27FC236}">
                <a16:creationId xmlns:a16="http://schemas.microsoft.com/office/drawing/2014/main" id="{1C13C383-3810-4631-8E7A-A206DAEE83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529" y="890306"/>
            <a:ext cx="810089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Antibiotic usage refers to the amount of antibiotics prescribed and/or administered per sector. The data have been collected and provided to the VMD by the animal industry on a voluntary basis</a:t>
            </a: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46D914-7AC1-9486-E9B1-55A4AE7AE7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500929"/>
            <a:ext cx="6552728" cy="270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C52B90C-0D8F-950A-643F-8CE0B9B3E1B2}"/>
              </a:ext>
            </a:extLst>
          </p:cNvPr>
          <p:cNvSpPr txBox="1"/>
          <p:nvPr/>
        </p:nvSpPr>
        <p:spPr>
          <a:xfrm>
            <a:off x="478805" y="5624445"/>
            <a:ext cx="628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*     Represents the % animals covered by the data, except gamebirds which represents an estimate of the total % antibiotics sales </a:t>
            </a:r>
          </a:p>
          <a:p>
            <a:r>
              <a:rPr lang="en-GB" sz="800" dirty="0"/>
              <a:t>**    mg/kg relates to the amount of active ingredient standardised by kg biomass and calculated using ESVAC methodology, % doses   </a:t>
            </a:r>
          </a:p>
          <a:p>
            <a:r>
              <a:rPr lang="en-GB" sz="800" dirty="0"/>
              <a:t>      refers to ‘actual daily bird-doses/100 bird-days at risk’</a:t>
            </a:r>
          </a:p>
          <a:p>
            <a:r>
              <a:rPr lang="en-GB" sz="800" dirty="0"/>
              <a:t>†    Note that industry estimates suggest that, due to Covid restrictions, gamebird rearing reduced by 30% during 2020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D9A33D-566C-D344-9DE7-B3F8B380F1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21" y="2045880"/>
            <a:ext cx="8323379" cy="296633"/>
          </a:xfrm>
          <a:prstGeom prst="rect">
            <a:avLst/>
          </a:prstGeom>
        </p:spPr>
      </p:pic>
      <p:sp>
        <p:nvSpPr>
          <p:cNvPr id="27" name="TextBox 14">
            <a:extLst>
              <a:ext uri="{FF2B5EF4-FFF2-40B4-BE49-F238E27FC236}">
                <a16:creationId xmlns:a16="http://schemas.microsoft.com/office/drawing/2014/main" id="{47ADD35C-A24A-4F76-81FB-94E48E0D654A}"/>
              </a:ext>
            </a:extLst>
          </p:cNvPr>
          <p:cNvSpPr txBox="1"/>
          <p:nvPr/>
        </p:nvSpPr>
        <p:spPr>
          <a:xfrm>
            <a:off x="7033468" y="4981210"/>
            <a:ext cx="850900" cy="2413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en-GB" sz="9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© 2022 VMD</a:t>
            </a:r>
            <a:endParaRPr lang="en-GB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83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AAC148-12AE-47F7-891B-32732BB5AF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5EAD8-0C87-4FEB-9F3F-2803C9281C50}" type="slidenum">
              <a:rPr lang="en-GB" altLang="en-US" smtClean="0"/>
              <a:pPr/>
              <a:t>13</a:t>
            </a:fld>
            <a:endParaRPr lang="en-GB" altLang="en-US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BC82211C-7EFF-4A16-A74C-D0ED21462207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/>
            <a:fld id="{282AF988-9B08-4183-ACF1-66F48E986D33}" type="slidenum">
              <a:rPr lang="en-GB" altLang="en-US" smtClean="0">
                <a:solidFill>
                  <a:srgbClr val="7F7F7F"/>
                </a:solidFill>
              </a:rPr>
              <a:pPr eaLnBrk="1" hangingPunct="1"/>
              <a:t>13</a:t>
            </a:fld>
            <a:endParaRPr lang="en-GB" altLang="en-US">
              <a:solidFill>
                <a:srgbClr val="7F7F7F"/>
              </a:solidFill>
            </a:endParaRPr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B8D774D0-DEEE-474E-837D-BA619F8E63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598" y="834034"/>
            <a:ext cx="8338801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None/>
            </a:pPr>
            <a:r>
              <a:rPr lang="en-GB" sz="13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Resistance to non-HP-</a:t>
            </a:r>
            <a:r>
              <a:rPr lang="en-GB" sz="1350" spc="-18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 I A s</a:t>
            </a:r>
            <a:r>
              <a:rPr lang="en-GB" sz="13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(A) and HP-</a:t>
            </a:r>
            <a:r>
              <a:rPr lang="en-GB" sz="1350" spc="-18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 I A s</a:t>
            </a:r>
            <a:r>
              <a:rPr lang="en-GB" sz="13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(B) in </a:t>
            </a:r>
            <a:r>
              <a:rPr lang="en-GB" sz="1350" i="1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Escherichia</a:t>
            </a:r>
            <a:r>
              <a:rPr lang="en-GB" sz="135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coli</a:t>
            </a:r>
            <a:r>
              <a:rPr lang="en-GB" sz="13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isolates from healthy pigs at slaughter. Interpreted using EUCAST ECOFFs unless otherwise indicated. Note scale differs between graphs.</a:t>
            </a:r>
            <a:endParaRPr lang="en-GB" altLang="en-US" sz="1350" dirty="0"/>
          </a:p>
        </p:txBody>
      </p:sp>
      <p:grpSp>
        <p:nvGrpSpPr>
          <p:cNvPr id="8" name="Group 1">
            <a:extLst>
              <a:ext uri="{FF2B5EF4-FFF2-40B4-BE49-F238E27FC236}">
                <a16:creationId xmlns:a16="http://schemas.microsoft.com/office/drawing/2014/main" id="{031F003D-8676-4D5B-A472-149441EDA60E}"/>
              </a:ext>
            </a:extLst>
          </p:cNvPr>
          <p:cNvGrpSpPr>
            <a:grpSpLocks/>
          </p:cNvGrpSpPr>
          <p:nvPr/>
        </p:nvGrpSpPr>
        <p:grpSpPr bwMode="auto">
          <a:xfrm>
            <a:off x="0" y="220663"/>
            <a:ext cx="8459788" cy="522287"/>
            <a:chOff x="0" y="220662"/>
            <a:chExt cx="8460432" cy="522288"/>
          </a:xfrm>
        </p:grpSpPr>
        <p:grpSp>
          <p:nvGrpSpPr>
            <p:cNvPr id="9" name="Group 11">
              <a:extLst>
                <a:ext uri="{FF2B5EF4-FFF2-40B4-BE49-F238E27FC236}">
                  <a16:creationId xmlns:a16="http://schemas.microsoft.com/office/drawing/2014/main" id="{D388403A-407F-470D-8D34-A043D2CFCD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92288" y="220663"/>
              <a:ext cx="5868144" cy="522287"/>
              <a:chOff x="0" y="220663"/>
              <a:chExt cx="5868144" cy="522287"/>
            </a:xfrm>
          </p:grpSpPr>
          <p:sp>
            <p:nvSpPr>
              <p:cNvPr id="11" name="Rectangle 54">
                <a:extLst>
                  <a:ext uri="{FF2B5EF4-FFF2-40B4-BE49-F238E27FC236}">
                    <a16:creationId xmlns:a16="http://schemas.microsoft.com/office/drawing/2014/main" id="{A9A45353-31B5-4617-BD30-0672108F5225}"/>
                  </a:ext>
                </a:extLst>
              </p:cNvPr>
              <p:cNvSpPr/>
              <p:nvPr/>
            </p:nvSpPr>
            <p:spPr bwMode="auto">
              <a:xfrm>
                <a:off x="697262" y="220662"/>
                <a:ext cx="5170882" cy="522288"/>
              </a:xfrm>
              <a:custGeom>
                <a:avLst/>
                <a:gdLst>
                  <a:gd name="connsiteX0" fmla="*/ 0 w 3737610"/>
                  <a:gd name="connsiteY0" fmla="*/ 0 h 521335"/>
                  <a:gd name="connsiteX1" fmla="*/ 3737610 w 3737610"/>
                  <a:gd name="connsiteY1" fmla="*/ 0 h 521335"/>
                  <a:gd name="connsiteX2" fmla="*/ 3737610 w 3737610"/>
                  <a:gd name="connsiteY2" fmla="*/ 521335 h 521335"/>
                  <a:gd name="connsiteX3" fmla="*/ 0 w 3737610"/>
                  <a:gd name="connsiteY3" fmla="*/ 521335 h 521335"/>
                  <a:gd name="connsiteX4" fmla="*/ 0 w 3737610"/>
                  <a:gd name="connsiteY4" fmla="*/ 0 h 521335"/>
                  <a:gd name="connsiteX0" fmla="*/ 0 w 3737610"/>
                  <a:gd name="connsiteY0" fmla="*/ 0 h 521335"/>
                  <a:gd name="connsiteX1" fmla="*/ 3737610 w 3737610"/>
                  <a:gd name="connsiteY1" fmla="*/ 0 h 521335"/>
                  <a:gd name="connsiteX2" fmla="*/ 3227247 w 3737610"/>
                  <a:gd name="connsiteY2" fmla="*/ 521335 h 521335"/>
                  <a:gd name="connsiteX3" fmla="*/ 0 w 3737610"/>
                  <a:gd name="connsiteY3" fmla="*/ 521335 h 521335"/>
                  <a:gd name="connsiteX4" fmla="*/ 0 w 3737610"/>
                  <a:gd name="connsiteY4" fmla="*/ 0 h 521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37610" h="521335">
                    <a:moveTo>
                      <a:pt x="0" y="0"/>
                    </a:moveTo>
                    <a:lnTo>
                      <a:pt x="3737610" y="0"/>
                    </a:lnTo>
                    <a:lnTo>
                      <a:pt x="3227247" y="521335"/>
                    </a:lnTo>
                    <a:lnTo>
                      <a:pt x="0" y="5213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CD54FDF-5ACB-4E34-901E-A6263B551B4A}"/>
                  </a:ext>
                </a:extLst>
              </p:cNvPr>
              <p:cNvSpPr/>
              <p:nvPr/>
            </p:nvSpPr>
            <p:spPr>
              <a:xfrm>
                <a:off x="297" y="220662"/>
                <a:ext cx="696965" cy="52228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D7D2B0A-3ED4-4808-A833-2E5080838DAA}"/>
                </a:ext>
              </a:extLst>
            </p:cNvPr>
            <p:cNvSpPr/>
            <p:nvPr/>
          </p:nvSpPr>
          <p:spPr>
            <a:xfrm>
              <a:off x="0" y="220662"/>
              <a:ext cx="2735471" cy="5222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13" name="Rectangle 70">
            <a:extLst>
              <a:ext uri="{FF2B5EF4-FFF2-40B4-BE49-F238E27FC236}">
                <a16:creationId xmlns:a16="http://schemas.microsoft.com/office/drawing/2014/main" id="{BB8D0E92-4A1E-4B89-9173-2E69C210760B}"/>
              </a:ext>
            </a:extLst>
          </p:cNvPr>
          <p:cNvSpPr>
            <a:spLocks noChangeAspect="1"/>
          </p:cNvSpPr>
          <p:nvPr/>
        </p:nvSpPr>
        <p:spPr bwMode="auto">
          <a:xfrm rot="2663502">
            <a:off x="8016875" y="-17463"/>
            <a:ext cx="123825" cy="1047751"/>
          </a:xfrm>
          <a:custGeom>
            <a:avLst/>
            <a:gdLst>
              <a:gd name="connsiteX0" fmla="*/ 0 w 175260"/>
              <a:gd name="connsiteY0" fmla="*/ 0 h 949325"/>
              <a:gd name="connsiteX1" fmla="*/ 175260 w 175260"/>
              <a:gd name="connsiteY1" fmla="*/ 0 h 949325"/>
              <a:gd name="connsiteX2" fmla="*/ 175260 w 175260"/>
              <a:gd name="connsiteY2" fmla="*/ 949325 h 949325"/>
              <a:gd name="connsiteX3" fmla="*/ 0 w 175260"/>
              <a:gd name="connsiteY3" fmla="*/ 949325 h 949325"/>
              <a:gd name="connsiteX4" fmla="*/ 0 w 175260"/>
              <a:gd name="connsiteY4" fmla="*/ 0 h 949325"/>
              <a:gd name="connsiteX0" fmla="*/ 0 w 175260"/>
              <a:gd name="connsiteY0" fmla="*/ 84974 h 1034299"/>
              <a:gd name="connsiteX1" fmla="*/ 92072 w 175260"/>
              <a:gd name="connsiteY1" fmla="*/ 0 h 1034299"/>
              <a:gd name="connsiteX2" fmla="*/ 175260 w 175260"/>
              <a:gd name="connsiteY2" fmla="*/ 1034299 h 1034299"/>
              <a:gd name="connsiteX3" fmla="*/ 0 w 175260"/>
              <a:gd name="connsiteY3" fmla="*/ 1034299 h 1034299"/>
              <a:gd name="connsiteX4" fmla="*/ 0 w 175260"/>
              <a:gd name="connsiteY4" fmla="*/ 84974 h 1034299"/>
              <a:gd name="connsiteX0" fmla="*/ 0 w 175260"/>
              <a:gd name="connsiteY0" fmla="*/ 85575 h 1034900"/>
              <a:gd name="connsiteX1" fmla="*/ 90273 w 175260"/>
              <a:gd name="connsiteY1" fmla="*/ 0 h 1034900"/>
              <a:gd name="connsiteX2" fmla="*/ 175260 w 175260"/>
              <a:gd name="connsiteY2" fmla="*/ 1034900 h 1034900"/>
              <a:gd name="connsiteX3" fmla="*/ 0 w 175260"/>
              <a:gd name="connsiteY3" fmla="*/ 1034900 h 1034900"/>
              <a:gd name="connsiteX4" fmla="*/ 0 w 175260"/>
              <a:gd name="connsiteY4" fmla="*/ 85575 h 1034900"/>
              <a:gd name="connsiteX0" fmla="*/ 5220 w 180480"/>
              <a:gd name="connsiteY0" fmla="*/ 85575 h 1220776"/>
              <a:gd name="connsiteX1" fmla="*/ 95493 w 180480"/>
              <a:gd name="connsiteY1" fmla="*/ 0 h 1220776"/>
              <a:gd name="connsiteX2" fmla="*/ 180480 w 180480"/>
              <a:gd name="connsiteY2" fmla="*/ 1034900 h 1220776"/>
              <a:gd name="connsiteX3" fmla="*/ 0 w 180480"/>
              <a:gd name="connsiteY3" fmla="*/ 1220776 h 1220776"/>
              <a:gd name="connsiteX4" fmla="*/ 5220 w 180480"/>
              <a:gd name="connsiteY4" fmla="*/ 85575 h 1220776"/>
              <a:gd name="connsiteX0" fmla="*/ 5220 w 106834"/>
              <a:gd name="connsiteY0" fmla="*/ 85575 h 1220776"/>
              <a:gd name="connsiteX1" fmla="*/ 95493 w 106834"/>
              <a:gd name="connsiteY1" fmla="*/ 0 h 1220776"/>
              <a:gd name="connsiteX2" fmla="*/ 106834 w 106834"/>
              <a:gd name="connsiteY2" fmla="*/ 1115096 h 1220776"/>
              <a:gd name="connsiteX3" fmla="*/ 0 w 106834"/>
              <a:gd name="connsiteY3" fmla="*/ 1220776 h 1220776"/>
              <a:gd name="connsiteX4" fmla="*/ 5220 w 106834"/>
              <a:gd name="connsiteY4" fmla="*/ 85575 h 1220776"/>
              <a:gd name="connsiteX0" fmla="*/ 5220 w 106834"/>
              <a:gd name="connsiteY0" fmla="*/ 93252 h 1228453"/>
              <a:gd name="connsiteX1" fmla="*/ 99310 w 106834"/>
              <a:gd name="connsiteY1" fmla="*/ 0 h 1228453"/>
              <a:gd name="connsiteX2" fmla="*/ 106834 w 106834"/>
              <a:gd name="connsiteY2" fmla="*/ 1122773 h 1228453"/>
              <a:gd name="connsiteX3" fmla="*/ 0 w 106834"/>
              <a:gd name="connsiteY3" fmla="*/ 1228453 h 1228453"/>
              <a:gd name="connsiteX4" fmla="*/ 5220 w 106834"/>
              <a:gd name="connsiteY4" fmla="*/ 93252 h 1228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834" h="1228453">
                <a:moveTo>
                  <a:pt x="5220" y="93252"/>
                </a:moveTo>
                <a:lnTo>
                  <a:pt x="99310" y="0"/>
                </a:lnTo>
                <a:lnTo>
                  <a:pt x="106834" y="1122773"/>
                </a:lnTo>
                <a:lnTo>
                  <a:pt x="0" y="1228453"/>
                </a:lnTo>
                <a:lnTo>
                  <a:pt x="5220" y="93252"/>
                </a:lnTo>
                <a:close/>
              </a:path>
            </a:pathLst>
          </a:custGeom>
          <a:solidFill>
            <a:srgbClr val="6D3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AF717FF7-13B1-4953-9899-CB0C62D7B685}"/>
              </a:ext>
            </a:extLst>
          </p:cNvPr>
          <p:cNvSpPr txBox="1">
            <a:spLocks/>
          </p:cNvSpPr>
          <p:nvPr/>
        </p:nvSpPr>
        <p:spPr bwMode="auto">
          <a:xfrm>
            <a:off x="473075" y="188913"/>
            <a:ext cx="7770813" cy="71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0AF4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altLang="en-US" b="0" dirty="0">
                <a:solidFill>
                  <a:srgbClr val="6D3075"/>
                </a:solidFill>
              </a:rPr>
              <a:t>Harmonised Monitoring of AMR</a:t>
            </a:r>
            <a:endParaRPr lang="en-GB" altLang="en-US" dirty="0">
              <a:solidFill>
                <a:srgbClr val="6D3075"/>
              </a:solidFill>
            </a:endParaRPr>
          </a:p>
        </p:txBody>
      </p:sp>
      <p:sp>
        <p:nvSpPr>
          <p:cNvPr id="16" name="TextBox 5">
            <a:extLst>
              <a:ext uri="{FF2B5EF4-FFF2-40B4-BE49-F238E27FC236}">
                <a16:creationId xmlns:a16="http://schemas.microsoft.com/office/drawing/2014/main" id="{99C8AF08-BD09-4D50-B9A2-62CE66816786}"/>
              </a:ext>
            </a:extLst>
          </p:cNvPr>
          <p:cNvSpPr txBox="1"/>
          <p:nvPr/>
        </p:nvSpPr>
        <p:spPr>
          <a:xfrm>
            <a:off x="6438241" y="5868630"/>
            <a:ext cx="2085975" cy="2762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1" dirty="0">
                <a:solidFill>
                  <a:srgbClr val="000000"/>
                </a:solidFill>
                <a:latin typeface="Arial" pitchFamily="34"/>
                <a:cs typeface="Arial" pitchFamily="34"/>
              </a:rPr>
              <a:t>Source: Fig. 3.1; p. 65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1CDADB4-8683-4F62-96A5-D2286AADEBB8}"/>
              </a:ext>
            </a:extLst>
          </p:cNvPr>
          <p:cNvSpPr txBox="1"/>
          <p:nvPr/>
        </p:nvSpPr>
        <p:spPr>
          <a:xfrm>
            <a:off x="6444208" y="6141748"/>
            <a:ext cx="1870076" cy="2762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>
                <a:latin typeface="Arial" pitchFamily="34"/>
                <a:cs typeface="Arial" pitchFamily="34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VARSS REPORT 2021</a:t>
            </a:r>
            <a:endParaRPr lang="en-GB" sz="1200" b="0" i="0" u="sng" strike="noStrike" kern="1200" cap="none" spc="0" baseline="0" dirty="0">
              <a:solidFill>
                <a:srgbClr val="0083BE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CD23D19-B5BA-4472-8493-C09C11D6321B}"/>
              </a:ext>
            </a:extLst>
          </p:cNvPr>
          <p:cNvSpPr txBox="1"/>
          <p:nvPr/>
        </p:nvSpPr>
        <p:spPr>
          <a:xfrm>
            <a:off x="473075" y="5564021"/>
            <a:ext cx="5830175" cy="715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9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GB" sz="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Not tested </a:t>
            </a:r>
            <a:endParaRPr lang="en-GB" sz="9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** Interpreted using an ESFA recommended ECOFF </a:t>
            </a:r>
            <a:endParaRPr lang="en-GB" sz="9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AG: aminoglycosides, AP: amphenicols, BL: beta-lactams, ML: macrolides, PX: polymyxins, QU: quinolones, TC: tetracyclines, TS: trimethoprim/sulphonamides, 3/4GC: third and fourth generation cephalosporins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F121E61-2332-5FDE-571A-3F10B0E944A5}"/>
              </a:ext>
            </a:extLst>
          </p:cNvPr>
          <p:cNvGrpSpPr/>
          <p:nvPr/>
        </p:nvGrpSpPr>
        <p:grpSpPr>
          <a:xfrm>
            <a:off x="1304417" y="1465063"/>
            <a:ext cx="6507941" cy="3887459"/>
            <a:chOff x="0" y="-106376"/>
            <a:chExt cx="6143625" cy="4105606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4958771B-1D53-29AF-A425-B1CD16FE7B39}"/>
                </a:ext>
              </a:extLst>
            </p:cNvPr>
            <p:cNvGrpSpPr/>
            <p:nvPr/>
          </p:nvGrpSpPr>
          <p:grpSpPr>
            <a:xfrm>
              <a:off x="0" y="-106376"/>
              <a:ext cx="6143625" cy="4105606"/>
              <a:chOff x="0" y="-87326"/>
              <a:chExt cx="6143625" cy="4105606"/>
            </a:xfrm>
          </p:grpSpPr>
          <p:sp>
            <p:nvSpPr>
              <p:cNvPr id="43" name="Text Box 95">
                <a:extLst>
                  <a:ext uri="{FF2B5EF4-FFF2-40B4-BE49-F238E27FC236}">
                    <a16:creationId xmlns:a16="http://schemas.microsoft.com/office/drawing/2014/main" id="{A90A02E9-8E71-8511-2D93-C30458ACF84A}"/>
                  </a:ext>
                </a:extLst>
              </p:cNvPr>
              <p:cNvSpPr txBox="1"/>
              <p:nvPr/>
            </p:nvSpPr>
            <p:spPr>
              <a:xfrm>
                <a:off x="0" y="-87326"/>
                <a:ext cx="5122737" cy="338245"/>
              </a:xfrm>
              <a:prstGeom prst="rect">
                <a:avLst/>
              </a:prstGeom>
              <a:solidFill>
                <a:sysClr val="window" lastClr="FFFFFF"/>
              </a:solidFill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15000"/>
                  </a:lnSpc>
                  <a:spcBef>
                    <a:spcPts val="12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(A)                                                                                                   (B)</a:t>
                </a:r>
                <a:endPara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aphicFrame>
            <p:nvGraphicFramePr>
              <p:cNvPr id="44" name="Chart 43">
                <a:extLst>
                  <a:ext uri="{FF2B5EF4-FFF2-40B4-BE49-F238E27FC236}">
                    <a16:creationId xmlns:a16="http://schemas.microsoft.com/office/drawing/2014/main" id="{933594D9-458F-CC91-CAAC-906F8F29B532}"/>
                  </a:ext>
                </a:extLst>
              </p:cNvPr>
              <p:cNvGraphicFramePr/>
              <p:nvPr/>
            </p:nvGraphicFramePr>
            <p:xfrm>
              <a:off x="0" y="304800"/>
              <a:ext cx="4171950" cy="371348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graphicFrame>
            <p:nvGraphicFramePr>
              <p:cNvPr id="45" name="Chart 44">
                <a:extLst>
                  <a:ext uri="{FF2B5EF4-FFF2-40B4-BE49-F238E27FC236}">
                    <a16:creationId xmlns:a16="http://schemas.microsoft.com/office/drawing/2014/main" id="{3C601001-6222-2DF6-DAC7-31C653B174D7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187643257"/>
                  </p:ext>
                </p:extLst>
              </p:nvPr>
            </p:nvGraphicFramePr>
            <p:xfrm>
              <a:off x="4086225" y="333375"/>
              <a:ext cx="2057400" cy="253569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</p:grpSp>
        <p:sp>
          <p:nvSpPr>
            <p:cNvPr id="42" name="Text Box 293">
              <a:extLst>
                <a:ext uri="{FF2B5EF4-FFF2-40B4-BE49-F238E27FC236}">
                  <a16:creationId xmlns:a16="http://schemas.microsoft.com/office/drawing/2014/main" id="{C20E4C45-8924-F479-56E4-BF56C5DE4F95}"/>
                </a:ext>
              </a:extLst>
            </p:cNvPr>
            <p:cNvSpPr txBox="1"/>
            <p:nvPr/>
          </p:nvSpPr>
          <p:spPr>
            <a:xfrm>
              <a:off x="501538" y="2424061"/>
              <a:ext cx="424683" cy="277167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12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800" kern="0" dirty="0">
                  <a:solidFill>
                    <a:sysClr val="windowText" lastClr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+++</a:t>
              </a:r>
              <a:endPara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7" name="Text Box 294">
            <a:extLst>
              <a:ext uri="{FF2B5EF4-FFF2-40B4-BE49-F238E27FC236}">
                <a16:creationId xmlns:a16="http://schemas.microsoft.com/office/drawing/2014/main" id="{180408ED-FBCC-6391-F992-7C38D8F33A44}"/>
              </a:ext>
            </a:extLst>
          </p:cNvPr>
          <p:cNvSpPr txBox="1"/>
          <p:nvPr/>
        </p:nvSpPr>
        <p:spPr>
          <a:xfrm>
            <a:off x="6156176" y="4210721"/>
            <a:ext cx="1008112" cy="1245568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</a:t>
            </a:r>
            <a:endParaRPr kumimoji="0" lang="en-GB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6D3075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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2015 </a:t>
            </a:r>
            <a:endParaRPr kumimoji="0" lang="en-GB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FF9E16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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2017  </a:t>
            </a:r>
            <a:endParaRPr kumimoji="0" lang="en-GB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77BC1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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2019 </a:t>
            </a:r>
            <a:endParaRPr kumimoji="0" lang="en-GB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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2021 </a:t>
            </a:r>
            <a:endParaRPr kumimoji="0" lang="en-GB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en-GB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Text Box 3">
            <a:extLst>
              <a:ext uri="{FF2B5EF4-FFF2-40B4-BE49-F238E27FC236}">
                <a16:creationId xmlns:a16="http://schemas.microsoft.com/office/drawing/2014/main" id="{A687C053-29F5-44BA-B281-2AA4C0D2B3F0}"/>
              </a:ext>
            </a:extLst>
          </p:cNvPr>
          <p:cNvSpPr txBox="1"/>
          <p:nvPr/>
        </p:nvSpPr>
        <p:spPr>
          <a:xfrm>
            <a:off x="6893876" y="5150708"/>
            <a:ext cx="945707" cy="23801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15000"/>
              </a:lnSpc>
              <a:spcAft>
                <a:spcPts val="150"/>
              </a:spcAft>
            </a:pPr>
            <a:r>
              <a:rPr lang="en-GB" sz="900" dirty="0">
                <a:solidFill>
                  <a:srgbClr val="61677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© 2022 VMD</a:t>
            </a:r>
            <a:endParaRPr lang="en-GB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893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AAC148-12AE-47F7-891B-32732BB5AF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5EAD8-0C87-4FEB-9F3F-2803C9281C50}" type="slidenum">
              <a:rPr lang="en-GB" altLang="en-US" smtClean="0"/>
              <a:pPr/>
              <a:t>14</a:t>
            </a:fld>
            <a:endParaRPr lang="en-GB" altLang="en-US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BC82211C-7EFF-4A16-A74C-D0ED21462207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/>
            <a:fld id="{282AF988-9B08-4183-ACF1-66F48E986D33}" type="slidenum">
              <a:rPr lang="en-GB" altLang="en-US" smtClean="0">
                <a:solidFill>
                  <a:srgbClr val="7F7F7F"/>
                </a:solidFill>
              </a:rPr>
              <a:pPr eaLnBrk="1" hangingPunct="1"/>
              <a:t>14</a:t>
            </a:fld>
            <a:endParaRPr lang="en-GB" altLang="en-US">
              <a:solidFill>
                <a:srgbClr val="7F7F7F"/>
              </a:solidFill>
            </a:endParaRPr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B8D774D0-DEEE-474E-837D-BA619F8E63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598" y="834034"/>
            <a:ext cx="83388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None/>
            </a:pPr>
            <a:r>
              <a:rPr lang="en-GB" sz="1400" dirty="0"/>
              <a:t>ESBL-/Amp C- and Carbapenemase producing </a:t>
            </a:r>
            <a:r>
              <a:rPr lang="en-GB" sz="1400" i="1" dirty="0"/>
              <a:t>Escherichia coli</a:t>
            </a:r>
            <a:r>
              <a:rPr lang="en-GB" sz="1400" dirty="0"/>
              <a:t> cultured on selective agars, from caecal samples from healthy pigs at slaughter in the UK.</a:t>
            </a:r>
            <a:endParaRPr lang="en-GB" altLang="en-US" sz="1400" dirty="0"/>
          </a:p>
        </p:txBody>
      </p:sp>
      <p:grpSp>
        <p:nvGrpSpPr>
          <p:cNvPr id="8" name="Group 1">
            <a:extLst>
              <a:ext uri="{FF2B5EF4-FFF2-40B4-BE49-F238E27FC236}">
                <a16:creationId xmlns:a16="http://schemas.microsoft.com/office/drawing/2014/main" id="{031F003D-8676-4D5B-A472-149441EDA60E}"/>
              </a:ext>
            </a:extLst>
          </p:cNvPr>
          <p:cNvGrpSpPr>
            <a:grpSpLocks/>
          </p:cNvGrpSpPr>
          <p:nvPr/>
        </p:nvGrpSpPr>
        <p:grpSpPr bwMode="auto">
          <a:xfrm>
            <a:off x="0" y="220663"/>
            <a:ext cx="8459788" cy="522287"/>
            <a:chOff x="0" y="220662"/>
            <a:chExt cx="8460432" cy="522288"/>
          </a:xfrm>
        </p:grpSpPr>
        <p:grpSp>
          <p:nvGrpSpPr>
            <p:cNvPr id="9" name="Group 11">
              <a:extLst>
                <a:ext uri="{FF2B5EF4-FFF2-40B4-BE49-F238E27FC236}">
                  <a16:creationId xmlns:a16="http://schemas.microsoft.com/office/drawing/2014/main" id="{D388403A-407F-470D-8D34-A043D2CFCD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92288" y="220663"/>
              <a:ext cx="5868144" cy="522287"/>
              <a:chOff x="0" y="220663"/>
              <a:chExt cx="5868144" cy="522287"/>
            </a:xfrm>
          </p:grpSpPr>
          <p:sp>
            <p:nvSpPr>
              <p:cNvPr id="11" name="Rectangle 54">
                <a:extLst>
                  <a:ext uri="{FF2B5EF4-FFF2-40B4-BE49-F238E27FC236}">
                    <a16:creationId xmlns:a16="http://schemas.microsoft.com/office/drawing/2014/main" id="{A9A45353-31B5-4617-BD30-0672108F5225}"/>
                  </a:ext>
                </a:extLst>
              </p:cNvPr>
              <p:cNvSpPr/>
              <p:nvPr/>
            </p:nvSpPr>
            <p:spPr bwMode="auto">
              <a:xfrm>
                <a:off x="697262" y="220662"/>
                <a:ext cx="5170882" cy="522288"/>
              </a:xfrm>
              <a:custGeom>
                <a:avLst/>
                <a:gdLst>
                  <a:gd name="connsiteX0" fmla="*/ 0 w 3737610"/>
                  <a:gd name="connsiteY0" fmla="*/ 0 h 521335"/>
                  <a:gd name="connsiteX1" fmla="*/ 3737610 w 3737610"/>
                  <a:gd name="connsiteY1" fmla="*/ 0 h 521335"/>
                  <a:gd name="connsiteX2" fmla="*/ 3737610 w 3737610"/>
                  <a:gd name="connsiteY2" fmla="*/ 521335 h 521335"/>
                  <a:gd name="connsiteX3" fmla="*/ 0 w 3737610"/>
                  <a:gd name="connsiteY3" fmla="*/ 521335 h 521335"/>
                  <a:gd name="connsiteX4" fmla="*/ 0 w 3737610"/>
                  <a:gd name="connsiteY4" fmla="*/ 0 h 521335"/>
                  <a:gd name="connsiteX0" fmla="*/ 0 w 3737610"/>
                  <a:gd name="connsiteY0" fmla="*/ 0 h 521335"/>
                  <a:gd name="connsiteX1" fmla="*/ 3737610 w 3737610"/>
                  <a:gd name="connsiteY1" fmla="*/ 0 h 521335"/>
                  <a:gd name="connsiteX2" fmla="*/ 3227247 w 3737610"/>
                  <a:gd name="connsiteY2" fmla="*/ 521335 h 521335"/>
                  <a:gd name="connsiteX3" fmla="*/ 0 w 3737610"/>
                  <a:gd name="connsiteY3" fmla="*/ 521335 h 521335"/>
                  <a:gd name="connsiteX4" fmla="*/ 0 w 3737610"/>
                  <a:gd name="connsiteY4" fmla="*/ 0 h 521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37610" h="521335">
                    <a:moveTo>
                      <a:pt x="0" y="0"/>
                    </a:moveTo>
                    <a:lnTo>
                      <a:pt x="3737610" y="0"/>
                    </a:lnTo>
                    <a:lnTo>
                      <a:pt x="3227247" y="521335"/>
                    </a:lnTo>
                    <a:lnTo>
                      <a:pt x="0" y="5213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CD54FDF-5ACB-4E34-901E-A6263B551B4A}"/>
                  </a:ext>
                </a:extLst>
              </p:cNvPr>
              <p:cNvSpPr/>
              <p:nvPr/>
            </p:nvSpPr>
            <p:spPr>
              <a:xfrm>
                <a:off x="297" y="220662"/>
                <a:ext cx="696965" cy="52228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D7D2B0A-3ED4-4808-A833-2E5080838DAA}"/>
                </a:ext>
              </a:extLst>
            </p:cNvPr>
            <p:cNvSpPr/>
            <p:nvPr/>
          </p:nvSpPr>
          <p:spPr>
            <a:xfrm>
              <a:off x="0" y="220662"/>
              <a:ext cx="2735471" cy="5222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13" name="Rectangle 70">
            <a:extLst>
              <a:ext uri="{FF2B5EF4-FFF2-40B4-BE49-F238E27FC236}">
                <a16:creationId xmlns:a16="http://schemas.microsoft.com/office/drawing/2014/main" id="{BB8D0E92-4A1E-4B89-9173-2E69C210760B}"/>
              </a:ext>
            </a:extLst>
          </p:cNvPr>
          <p:cNvSpPr>
            <a:spLocks noChangeAspect="1"/>
          </p:cNvSpPr>
          <p:nvPr/>
        </p:nvSpPr>
        <p:spPr bwMode="auto">
          <a:xfrm rot="2663502">
            <a:off x="8016875" y="-17463"/>
            <a:ext cx="123825" cy="1047751"/>
          </a:xfrm>
          <a:custGeom>
            <a:avLst/>
            <a:gdLst>
              <a:gd name="connsiteX0" fmla="*/ 0 w 175260"/>
              <a:gd name="connsiteY0" fmla="*/ 0 h 949325"/>
              <a:gd name="connsiteX1" fmla="*/ 175260 w 175260"/>
              <a:gd name="connsiteY1" fmla="*/ 0 h 949325"/>
              <a:gd name="connsiteX2" fmla="*/ 175260 w 175260"/>
              <a:gd name="connsiteY2" fmla="*/ 949325 h 949325"/>
              <a:gd name="connsiteX3" fmla="*/ 0 w 175260"/>
              <a:gd name="connsiteY3" fmla="*/ 949325 h 949325"/>
              <a:gd name="connsiteX4" fmla="*/ 0 w 175260"/>
              <a:gd name="connsiteY4" fmla="*/ 0 h 949325"/>
              <a:gd name="connsiteX0" fmla="*/ 0 w 175260"/>
              <a:gd name="connsiteY0" fmla="*/ 84974 h 1034299"/>
              <a:gd name="connsiteX1" fmla="*/ 92072 w 175260"/>
              <a:gd name="connsiteY1" fmla="*/ 0 h 1034299"/>
              <a:gd name="connsiteX2" fmla="*/ 175260 w 175260"/>
              <a:gd name="connsiteY2" fmla="*/ 1034299 h 1034299"/>
              <a:gd name="connsiteX3" fmla="*/ 0 w 175260"/>
              <a:gd name="connsiteY3" fmla="*/ 1034299 h 1034299"/>
              <a:gd name="connsiteX4" fmla="*/ 0 w 175260"/>
              <a:gd name="connsiteY4" fmla="*/ 84974 h 1034299"/>
              <a:gd name="connsiteX0" fmla="*/ 0 w 175260"/>
              <a:gd name="connsiteY0" fmla="*/ 85575 h 1034900"/>
              <a:gd name="connsiteX1" fmla="*/ 90273 w 175260"/>
              <a:gd name="connsiteY1" fmla="*/ 0 h 1034900"/>
              <a:gd name="connsiteX2" fmla="*/ 175260 w 175260"/>
              <a:gd name="connsiteY2" fmla="*/ 1034900 h 1034900"/>
              <a:gd name="connsiteX3" fmla="*/ 0 w 175260"/>
              <a:gd name="connsiteY3" fmla="*/ 1034900 h 1034900"/>
              <a:gd name="connsiteX4" fmla="*/ 0 w 175260"/>
              <a:gd name="connsiteY4" fmla="*/ 85575 h 1034900"/>
              <a:gd name="connsiteX0" fmla="*/ 5220 w 180480"/>
              <a:gd name="connsiteY0" fmla="*/ 85575 h 1220776"/>
              <a:gd name="connsiteX1" fmla="*/ 95493 w 180480"/>
              <a:gd name="connsiteY1" fmla="*/ 0 h 1220776"/>
              <a:gd name="connsiteX2" fmla="*/ 180480 w 180480"/>
              <a:gd name="connsiteY2" fmla="*/ 1034900 h 1220776"/>
              <a:gd name="connsiteX3" fmla="*/ 0 w 180480"/>
              <a:gd name="connsiteY3" fmla="*/ 1220776 h 1220776"/>
              <a:gd name="connsiteX4" fmla="*/ 5220 w 180480"/>
              <a:gd name="connsiteY4" fmla="*/ 85575 h 1220776"/>
              <a:gd name="connsiteX0" fmla="*/ 5220 w 106834"/>
              <a:gd name="connsiteY0" fmla="*/ 85575 h 1220776"/>
              <a:gd name="connsiteX1" fmla="*/ 95493 w 106834"/>
              <a:gd name="connsiteY1" fmla="*/ 0 h 1220776"/>
              <a:gd name="connsiteX2" fmla="*/ 106834 w 106834"/>
              <a:gd name="connsiteY2" fmla="*/ 1115096 h 1220776"/>
              <a:gd name="connsiteX3" fmla="*/ 0 w 106834"/>
              <a:gd name="connsiteY3" fmla="*/ 1220776 h 1220776"/>
              <a:gd name="connsiteX4" fmla="*/ 5220 w 106834"/>
              <a:gd name="connsiteY4" fmla="*/ 85575 h 1220776"/>
              <a:gd name="connsiteX0" fmla="*/ 5220 w 106834"/>
              <a:gd name="connsiteY0" fmla="*/ 93252 h 1228453"/>
              <a:gd name="connsiteX1" fmla="*/ 99310 w 106834"/>
              <a:gd name="connsiteY1" fmla="*/ 0 h 1228453"/>
              <a:gd name="connsiteX2" fmla="*/ 106834 w 106834"/>
              <a:gd name="connsiteY2" fmla="*/ 1122773 h 1228453"/>
              <a:gd name="connsiteX3" fmla="*/ 0 w 106834"/>
              <a:gd name="connsiteY3" fmla="*/ 1228453 h 1228453"/>
              <a:gd name="connsiteX4" fmla="*/ 5220 w 106834"/>
              <a:gd name="connsiteY4" fmla="*/ 93252 h 1228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834" h="1228453">
                <a:moveTo>
                  <a:pt x="5220" y="93252"/>
                </a:moveTo>
                <a:lnTo>
                  <a:pt x="99310" y="0"/>
                </a:lnTo>
                <a:lnTo>
                  <a:pt x="106834" y="1122773"/>
                </a:lnTo>
                <a:lnTo>
                  <a:pt x="0" y="1228453"/>
                </a:lnTo>
                <a:lnTo>
                  <a:pt x="5220" y="93252"/>
                </a:lnTo>
                <a:close/>
              </a:path>
            </a:pathLst>
          </a:custGeom>
          <a:solidFill>
            <a:srgbClr val="6D3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AF717FF7-13B1-4953-9899-CB0C62D7B685}"/>
              </a:ext>
            </a:extLst>
          </p:cNvPr>
          <p:cNvSpPr txBox="1">
            <a:spLocks/>
          </p:cNvSpPr>
          <p:nvPr/>
        </p:nvSpPr>
        <p:spPr bwMode="auto">
          <a:xfrm>
            <a:off x="473075" y="147816"/>
            <a:ext cx="7770813" cy="71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0AF4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altLang="en-US" b="0" dirty="0">
                <a:solidFill>
                  <a:srgbClr val="6D3075"/>
                </a:solidFill>
              </a:rPr>
              <a:t>Harmonised Monitoring of AMR</a:t>
            </a:r>
            <a:endParaRPr lang="en-GB" altLang="en-US" dirty="0">
              <a:solidFill>
                <a:srgbClr val="6D3075"/>
              </a:solidFill>
            </a:endParaRPr>
          </a:p>
        </p:txBody>
      </p:sp>
      <p:sp>
        <p:nvSpPr>
          <p:cNvPr id="16" name="TextBox 5">
            <a:extLst>
              <a:ext uri="{FF2B5EF4-FFF2-40B4-BE49-F238E27FC236}">
                <a16:creationId xmlns:a16="http://schemas.microsoft.com/office/drawing/2014/main" id="{99C8AF08-BD09-4D50-B9A2-62CE66816786}"/>
              </a:ext>
            </a:extLst>
          </p:cNvPr>
          <p:cNvSpPr txBox="1"/>
          <p:nvPr/>
        </p:nvSpPr>
        <p:spPr>
          <a:xfrm>
            <a:off x="6438241" y="5868630"/>
            <a:ext cx="2085975" cy="2762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1" dirty="0">
                <a:solidFill>
                  <a:srgbClr val="000000"/>
                </a:solidFill>
                <a:latin typeface="Arial" pitchFamily="34"/>
                <a:cs typeface="Arial" pitchFamily="34"/>
              </a:rPr>
              <a:t>Source: Fig. 3.2; p. 67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1CDADB4-8683-4F62-96A5-D2286AADEBB8}"/>
              </a:ext>
            </a:extLst>
          </p:cNvPr>
          <p:cNvSpPr txBox="1"/>
          <p:nvPr/>
        </p:nvSpPr>
        <p:spPr>
          <a:xfrm>
            <a:off x="6444208" y="6141748"/>
            <a:ext cx="1870076" cy="2762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dirty="0">
                <a:latin typeface="Arial" pitchFamily="34"/>
                <a:cs typeface="Arial" pitchFamily="34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VARSS REPORT 2021</a:t>
            </a:r>
            <a:r>
              <a:rPr lang="en-GB" sz="1200" b="0" i="0" u="sng" strike="noStrike" kern="1200" cap="none" spc="0" baseline="0" dirty="0">
                <a:solidFill>
                  <a:srgbClr val="0083BE"/>
                </a:solidFill>
                <a:uFillTx/>
                <a:latin typeface="Arial" pitchFamily="34"/>
                <a:cs typeface="Arial" pitchFamily="34"/>
              </a:rPr>
              <a:t> </a:t>
            </a:r>
          </a:p>
        </p:txBody>
      </p:sp>
      <p:sp>
        <p:nvSpPr>
          <p:cNvPr id="35" name="Text Box 3">
            <a:extLst>
              <a:ext uri="{FF2B5EF4-FFF2-40B4-BE49-F238E27FC236}">
                <a16:creationId xmlns:a16="http://schemas.microsoft.com/office/drawing/2014/main" id="{A687C053-29F5-44BA-B281-2AA4C0D2B3F0}"/>
              </a:ext>
            </a:extLst>
          </p:cNvPr>
          <p:cNvSpPr txBox="1"/>
          <p:nvPr/>
        </p:nvSpPr>
        <p:spPr>
          <a:xfrm>
            <a:off x="6737799" y="5344071"/>
            <a:ext cx="945707" cy="23801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15000"/>
              </a:lnSpc>
              <a:spcAft>
                <a:spcPts val="150"/>
              </a:spcAft>
            </a:pPr>
            <a:r>
              <a:rPr lang="en-GB" sz="900" dirty="0">
                <a:solidFill>
                  <a:srgbClr val="61677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© 2022 VMD</a:t>
            </a:r>
            <a:endParaRPr lang="en-GB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Chart 1" descr="For the 327 caecal samples tested in 2015:&#10;- 25.1% were ESBL or AmpC-producers&#10;- 19.9% were ESBL producers&#10;- 6.4% were AmpC producers&#10;- 1.2% were ESBL and AmpC producers&#10;For the 347 caecal samples tested in 2017:&#10;- 19.3% were ESBL or AmpC-producers&#10;- 15.0% were ESBL producers&#10;- 5.5% were AmpC producers&#10;- 1.2% were ESBL and AmpC producers&#10;For the 308 caecal samples tested in 2019:&#10;- 18.8% were ESBL or AmpC-producers&#10;- 15.3% were ESBL producers&#10;- 3.6% were AmpC producers&#10;- 0% were ESBL and AmpC producers&#10;For the 376 caecal samples tested in 2021:&#10;- 30.1% were ESBL or AmpC-producers&#10;- 18.1% were ESBL producers&#10;- 12.0% were AmpC producers&#10;- 0% were ESBL and AmpC producers&#10;">
            <a:extLst>
              <a:ext uri="{FF2B5EF4-FFF2-40B4-BE49-F238E27FC236}">
                <a16:creationId xmlns:a16="http://schemas.microsoft.com/office/drawing/2014/main" id="{F9DBBF0E-98B7-484A-A206-00F590D83F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7907321"/>
              </p:ext>
            </p:extLst>
          </p:nvPr>
        </p:nvGraphicFramePr>
        <p:xfrm>
          <a:off x="1331640" y="1629093"/>
          <a:ext cx="6480720" cy="3599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80C78285-AEBE-9E78-9C5B-51ED2BC39F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5024" y="5269574"/>
            <a:ext cx="6117336" cy="34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5813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47E806-1593-4DE1-A8C0-16C3125B42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16000" y="6368884"/>
            <a:ext cx="2133600" cy="36512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82AF988-9B08-4183-ACF1-66F48E986D33}" type="slidenum">
              <a:rPr lang="en-GB" altLang="en-US">
                <a:solidFill>
                  <a:srgbClr val="7F7F7F"/>
                </a:solidFill>
              </a:rPr>
              <a:pPr eaLnBrk="1" hangingPunct="1"/>
              <a:t>15</a:t>
            </a:fld>
            <a:endParaRPr lang="en-GB" altLang="en-US" dirty="0">
              <a:solidFill>
                <a:srgbClr val="7F7F7F"/>
              </a:solidFill>
            </a:endParaRPr>
          </a:p>
        </p:txBody>
      </p:sp>
      <p:grpSp>
        <p:nvGrpSpPr>
          <p:cNvPr id="20485" name="Group 1">
            <a:extLst>
              <a:ext uri="{FF2B5EF4-FFF2-40B4-BE49-F238E27FC236}">
                <a16:creationId xmlns:a16="http://schemas.microsoft.com/office/drawing/2014/main" id="{C95EFD16-09A0-4C18-8163-A2773A863866}"/>
              </a:ext>
            </a:extLst>
          </p:cNvPr>
          <p:cNvGrpSpPr>
            <a:grpSpLocks/>
          </p:cNvGrpSpPr>
          <p:nvPr/>
        </p:nvGrpSpPr>
        <p:grpSpPr bwMode="auto">
          <a:xfrm>
            <a:off x="0" y="220663"/>
            <a:ext cx="8459788" cy="522287"/>
            <a:chOff x="0" y="220662"/>
            <a:chExt cx="8460432" cy="522288"/>
          </a:xfrm>
        </p:grpSpPr>
        <p:grpSp>
          <p:nvGrpSpPr>
            <p:cNvPr id="20490" name="Group 11">
              <a:extLst>
                <a:ext uri="{FF2B5EF4-FFF2-40B4-BE49-F238E27FC236}">
                  <a16:creationId xmlns:a16="http://schemas.microsoft.com/office/drawing/2014/main" id="{0BEF9C2E-0DF1-4E67-BFD0-3ABF8519EB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92288" y="220663"/>
              <a:ext cx="5868144" cy="522287"/>
              <a:chOff x="0" y="220663"/>
              <a:chExt cx="5868144" cy="522287"/>
            </a:xfrm>
          </p:grpSpPr>
          <p:sp>
            <p:nvSpPr>
              <p:cNvPr id="13" name="Rectangle 54">
                <a:extLst>
                  <a:ext uri="{FF2B5EF4-FFF2-40B4-BE49-F238E27FC236}">
                    <a16:creationId xmlns:a16="http://schemas.microsoft.com/office/drawing/2014/main" id="{D5588412-65B9-4934-A5C2-2479098521A0}"/>
                  </a:ext>
                </a:extLst>
              </p:cNvPr>
              <p:cNvSpPr/>
              <p:nvPr/>
            </p:nvSpPr>
            <p:spPr bwMode="auto">
              <a:xfrm>
                <a:off x="697262" y="220662"/>
                <a:ext cx="5170882" cy="522288"/>
              </a:xfrm>
              <a:custGeom>
                <a:avLst/>
                <a:gdLst>
                  <a:gd name="connsiteX0" fmla="*/ 0 w 3737610"/>
                  <a:gd name="connsiteY0" fmla="*/ 0 h 521335"/>
                  <a:gd name="connsiteX1" fmla="*/ 3737610 w 3737610"/>
                  <a:gd name="connsiteY1" fmla="*/ 0 h 521335"/>
                  <a:gd name="connsiteX2" fmla="*/ 3737610 w 3737610"/>
                  <a:gd name="connsiteY2" fmla="*/ 521335 h 521335"/>
                  <a:gd name="connsiteX3" fmla="*/ 0 w 3737610"/>
                  <a:gd name="connsiteY3" fmla="*/ 521335 h 521335"/>
                  <a:gd name="connsiteX4" fmla="*/ 0 w 3737610"/>
                  <a:gd name="connsiteY4" fmla="*/ 0 h 521335"/>
                  <a:gd name="connsiteX0" fmla="*/ 0 w 3737610"/>
                  <a:gd name="connsiteY0" fmla="*/ 0 h 521335"/>
                  <a:gd name="connsiteX1" fmla="*/ 3737610 w 3737610"/>
                  <a:gd name="connsiteY1" fmla="*/ 0 h 521335"/>
                  <a:gd name="connsiteX2" fmla="*/ 3227247 w 3737610"/>
                  <a:gd name="connsiteY2" fmla="*/ 521335 h 521335"/>
                  <a:gd name="connsiteX3" fmla="*/ 0 w 3737610"/>
                  <a:gd name="connsiteY3" fmla="*/ 521335 h 521335"/>
                  <a:gd name="connsiteX4" fmla="*/ 0 w 3737610"/>
                  <a:gd name="connsiteY4" fmla="*/ 0 h 521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37610" h="521335">
                    <a:moveTo>
                      <a:pt x="0" y="0"/>
                    </a:moveTo>
                    <a:lnTo>
                      <a:pt x="3737610" y="0"/>
                    </a:lnTo>
                    <a:lnTo>
                      <a:pt x="3227247" y="521335"/>
                    </a:lnTo>
                    <a:lnTo>
                      <a:pt x="0" y="5213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90997EB-161E-4B5D-AEC0-1E1ACD3BE428}"/>
                  </a:ext>
                </a:extLst>
              </p:cNvPr>
              <p:cNvSpPr/>
              <p:nvPr/>
            </p:nvSpPr>
            <p:spPr>
              <a:xfrm>
                <a:off x="297" y="220662"/>
                <a:ext cx="696965" cy="52228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3FF45B2-9D6C-45A7-80EE-C1D94D9EC856}"/>
                </a:ext>
              </a:extLst>
            </p:cNvPr>
            <p:cNvSpPr/>
            <p:nvPr/>
          </p:nvSpPr>
          <p:spPr>
            <a:xfrm>
              <a:off x="0" y="220662"/>
              <a:ext cx="2735471" cy="5222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17" name="Rectangle 70">
            <a:extLst>
              <a:ext uri="{FF2B5EF4-FFF2-40B4-BE49-F238E27FC236}">
                <a16:creationId xmlns:a16="http://schemas.microsoft.com/office/drawing/2014/main" id="{E994CA2B-9EA4-400D-81EC-36505B4D00F4}"/>
              </a:ext>
            </a:extLst>
          </p:cNvPr>
          <p:cNvSpPr>
            <a:spLocks noChangeAspect="1"/>
          </p:cNvSpPr>
          <p:nvPr/>
        </p:nvSpPr>
        <p:spPr bwMode="auto">
          <a:xfrm rot="2663502">
            <a:off x="8016875" y="-17463"/>
            <a:ext cx="123825" cy="1047751"/>
          </a:xfrm>
          <a:custGeom>
            <a:avLst/>
            <a:gdLst>
              <a:gd name="connsiteX0" fmla="*/ 0 w 175260"/>
              <a:gd name="connsiteY0" fmla="*/ 0 h 949325"/>
              <a:gd name="connsiteX1" fmla="*/ 175260 w 175260"/>
              <a:gd name="connsiteY1" fmla="*/ 0 h 949325"/>
              <a:gd name="connsiteX2" fmla="*/ 175260 w 175260"/>
              <a:gd name="connsiteY2" fmla="*/ 949325 h 949325"/>
              <a:gd name="connsiteX3" fmla="*/ 0 w 175260"/>
              <a:gd name="connsiteY3" fmla="*/ 949325 h 949325"/>
              <a:gd name="connsiteX4" fmla="*/ 0 w 175260"/>
              <a:gd name="connsiteY4" fmla="*/ 0 h 949325"/>
              <a:gd name="connsiteX0" fmla="*/ 0 w 175260"/>
              <a:gd name="connsiteY0" fmla="*/ 84974 h 1034299"/>
              <a:gd name="connsiteX1" fmla="*/ 92072 w 175260"/>
              <a:gd name="connsiteY1" fmla="*/ 0 h 1034299"/>
              <a:gd name="connsiteX2" fmla="*/ 175260 w 175260"/>
              <a:gd name="connsiteY2" fmla="*/ 1034299 h 1034299"/>
              <a:gd name="connsiteX3" fmla="*/ 0 w 175260"/>
              <a:gd name="connsiteY3" fmla="*/ 1034299 h 1034299"/>
              <a:gd name="connsiteX4" fmla="*/ 0 w 175260"/>
              <a:gd name="connsiteY4" fmla="*/ 84974 h 1034299"/>
              <a:gd name="connsiteX0" fmla="*/ 0 w 175260"/>
              <a:gd name="connsiteY0" fmla="*/ 85575 h 1034900"/>
              <a:gd name="connsiteX1" fmla="*/ 90273 w 175260"/>
              <a:gd name="connsiteY1" fmla="*/ 0 h 1034900"/>
              <a:gd name="connsiteX2" fmla="*/ 175260 w 175260"/>
              <a:gd name="connsiteY2" fmla="*/ 1034900 h 1034900"/>
              <a:gd name="connsiteX3" fmla="*/ 0 w 175260"/>
              <a:gd name="connsiteY3" fmla="*/ 1034900 h 1034900"/>
              <a:gd name="connsiteX4" fmla="*/ 0 w 175260"/>
              <a:gd name="connsiteY4" fmla="*/ 85575 h 1034900"/>
              <a:gd name="connsiteX0" fmla="*/ 5220 w 180480"/>
              <a:gd name="connsiteY0" fmla="*/ 85575 h 1220776"/>
              <a:gd name="connsiteX1" fmla="*/ 95493 w 180480"/>
              <a:gd name="connsiteY1" fmla="*/ 0 h 1220776"/>
              <a:gd name="connsiteX2" fmla="*/ 180480 w 180480"/>
              <a:gd name="connsiteY2" fmla="*/ 1034900 h 1220776"/>
              <a:gd name="connsiteX3" fmla="*/ 0 w 180480"/>
              <a:gd name="connsiteY3" fmla="*/ 1220776 h 1220776"/>
              <a:gd name="connsiteX4" fmla="*/ 5220 w 180480"/>
              <a:gd name="connsiteY4" fmla="*/ 85575 h 1220776"/>
              <a:gd name="connsiteX0" fmla="*/ 5220 w 106834"/>
              <a:gd name="connsiteY0" fmla="*/ 85575 h 1220776"/>
              <a:gd name="connsiteX1" fmla="*/ 95493 w 106834"/>
              <a:gd name="connsiteY1" fmla="*/ 0 h 1220776"/>
              <a:gd name="connsiteX2" fmla="*/ 106834 w 106834"/>
              <a:gd name="connsiteY2" fmla="*/ 1115096 h 1220776"/>
              <a:gd name="connsiteX3" fmla="*/ 0 w 106834"/>
              <a:gd name="connsiteY3" fmla="*/ 1220776 h 1220776"/>
              <a:gd name="connsiteX4" fmla="*/ 5220 w 106834"/>
              <a:gd name="connsiteY4" fmla="*/ 85575 h 1220776"/>
              <a:gd name="connsiteX0" fmla="*/ 5220 w 106834"/>
              <a:gd name="connsiteY0" fmla="*/ 93252 h 1228453"/>
              <a:gd name="connsiteX1" fmla="*/ 99310 w 106834"/>
              <a:gd name="connsiteY1" fmla="*/ 0 h 1228453"/>
              <a:gd name="connsiteX2" fmla="*/ 106834 w 106834"/>
              <a:gd name="connsiteY2" fmla="*/ 1122773 h 1228453"/>
              <a:gd name="connsiteX3" fmla="*/ 0 w 106834"/>
              <a:gd name="connsiteY3" fmla="*/ 1228453 h 1228453"/>
              <a:gd name="connsiteX4" fmla="*/ 5220 w 106834"/>
              <a:gd name="connsiteY4" fmla="*/ 93252 h 1228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834" h="1228453">
                <a:moveTo>
                  <a:pt x="5220" y="93252"/>
                </a:moveTo>
                <a:lnTo>
                  <a:pt x="99310" y="0"/>
                </a:lnTo>
                <a:lnTo>
                  <a:pt x="106834" y="1122773"/>
                </a:lnTo>
                <a:lnTo>
                  <a:pt x="0" y="1228453"/>
                </a:lnTo>
                <a:lnTo>
                  <a:pt x="5220" y="93252"/>
                </a:lnTo>
                <a:close/>
              </a:path>
            </a:pathLst>
          </a:custGeom>
          <a:solidFill>
            <a:srgbClr val="6D3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20487" name="Title 2">
            <a:extLst>
              <a:ext uri="{FF2B5EF4-FFF2-40B4-BE49-F238E27FC236}">
                <a16:creationId xmlns:a16="http://schemas.microsoft.com/office/drawing/2014/main" id="{885B00E0-ABFD-4F04-B87E-E7F00ADF8BEC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473075" y="188913"/>
            <a:ext cx="7770813" cy="7191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b="0" dirty="0">
                <a:solidFill>
                  <a:srgbClr val="6D3075"/>
                </a:solidFill>
              </a:rPr>
              <a:t>Harmonised Monitoring of AMR</a:t>
            </a:r>
            <a:endParaRPr lang="en-GB" altLang="en-US" dirty="0">
              <a:solidFill>
                <a:srgbClr val="6D3075"/>
              </a:solidFill>
            </a:endParaRPr>
          </a:p>
        </p:txBody>
      </p:sp>
      <p:sp>
        <p:nvSpPr>
          <p:cNvPr id="18" name="TextBox 5">
            <a:extLst>
              <a:ext uri="{FF2B5EF4-FFF2-40B4-BE49-F238E27FC236}">
                <a16:creationId xmlns:a16="http://schemas.microsoft.com/office/drawing/2014/main" id="{D722119F-5273-47D4-90CE-4C7AA2D3FAA6}"/>
              </a:ext>
            </a:extLst>
          </p:cNvPr>
          <p:cNvSpPr txBox="1"/>
          <p:nvPr/>
        </p:nvSpPr>
        <p:spPr>
          <a:xfrm>
            <a:off x="7526585" y="5855726"/>
            <a:ext cx="1365895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1" dirty="0">
                <a:solidFill>
                  <a:srgbClr val="000000"/>
                </a:solidFill>
                <a:latin typeface="Arial" pitchFamily="34"/>
                <a:cs typeface="Arial" pitchFamily="34"/>
              </a:rPr>
              <a:t>Source: p. 10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6129CA-4541-4CC6-B605-1CE908193107}"/>
              </a:ext>
            </a:extLst>
          </p:cNvPr>
          <p:cNvSpPr txBox="1"/>
          <p:nvPr/>
        </p:nvSpPr>
        <p:spPr>
          <a:xfrm>
            <a:off x="7238428" y="6131947"/>
            <a:ext cx="1870076" cy="2762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dirty="0">
                <a:latin typeface="Arial" pitchFamily="34"/>
                <a:cs typeface="Arial" pitchFamily="34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VARSS REPORT 2021</a:t>
            </a:r>
            <a:r>
              <a:rPr lang="en-GB" sz="1200" b="0" i="0" u="sng" strike="noStrike" kern="1200" cap="none" spc="0" baseline="0" dirty="0">
                <a:uFillTx/>
                <a:latin typeface="Arial" pitchFamily="34"/>
                <a:cs typeface="Arial" pitchFamily="34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en-GB" sz="1200" b="0" i="0" u="sng" strike="noStrike" kern="1200" cap="none" spc="0" baseline="0" dirty="0">
              <a:uFillTx/>
              <a:latin typeface="Arial" pitchFamily="34"/>
              <a:cs typeface="Arial" pitchFamily="34"/>
            </a:endParaRPr>
          </a:p>
        </p:txBody>
      </p:sp>
      <p:sp>
        <p:nvSpPr>
          <p:cNvPr id="2" name="Rectangle 19">
            <a:extLst>
              <a:ext uri="{FF2B5EF4-FFF2-40B4-BE49-F238E27FC236}">
                <a16:creationId xmlns:a16="http://schemas.microsoft.com/office/drawing/2014/main" id="{660369CA-D6C3-D6DC-601B-3759615248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1107098"/>
            <a:ext cx="8237991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None/>
            </a:pPr>
            <a:r>
              <a:rPr lang="en-GB" altLang="en-US" sz="1600" dirty="0"/>
              <a:t>Summary of resistance in </a:t>
            </a:r>
            <a:r>
              <a:rPr lang="en-GB" altLang="en-US" sz="1600" i="1" dirty="0"/>
              <a:t>E. coli </a:t>
            </a:r>
            <a:r>
              <a:rPr lang="en-GB" altLang="en-US" sz="1600" dirty="0"/>
              <a:t>from pigs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CD4DF2-1D85-9130-3E93-C8B4B2A64D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779" y="1414875"/>
            <a:ext cx="5733404" cy="505129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AAC148-12AE-47F7-891B-32732BB5AF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5EAD8-0C87-4FEB-9F3F-2803C9281C50}" type="slidenum">
              <a:rPr lang="en-GB" altLang="en-US" smtClean="0"/>
              <a:pPr/>
              <a:t>16</a:t>
            </a:fld>
            <a:endParaRPr lang="en-GB" altLang="en-US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BC82211C-7EFF-4A16-A74C-D0ED21462207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/>
            <a:fld id="{282AF988-9B08-4183-ACF1-66F48E986D33}" type="slidenum">
              <a:rPr lang="en-GB" altLang="en-US" smtClean="0">
                <a:solidFill>
                  <a:srgbClr val="7F7F7F"/>
                </a:solidFill>
              </a:rPr>
              <a:pPr eaLnBrk="1" hangingPunct="1"/>
              <a:t>16</a:t>
            </a:fld>
            <a:endParaRPr lang="en-GB" altLang="en-US">
              <a:solidFill>
                <a:srgbClr val="7F7F7F"/>
              </a:solidFill>
            </a:endParaRPr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B8D774D0-DEEE-474E-837D-BA619F8E63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598" y="834034"/>
            <a:ext cx="83388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None/>
            </a:pPr>
            <a:r>
              <a:rPr lang="en-GB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Resistance to non-HP-</a:t>
            </a:r>
            <a:r>
              <a:rPr lang="en-GB" sz="1400" spc="-18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 I A s</a:t>
            </a:r>
            <a:r>
              <a:rPr lang="en-GB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(A) and HP-</a:t>
            </a:r>
            <a:r>
              <a:rPr lang="en-GB" sz="1400" spc="-18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 I A s</a:t>
            </a:r>
            <a:r>
              <a:rPr lang="en-GB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(B) in </a:t>
            </a:r>
            <a:r>
              <a:rPr lang="en-GB" sz="1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Salmonella</a:t>
            </a:r>
            <a:r>
              <a:rPr lang="en-GB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isolates from healthy pigs at slaughter. Interpreted using EUCAST ECOFFs unless otherwise indicated. Note scale differs between graphs.</a:t>
            </a:r>
            <a:endParaRPr lang="en-GB" altLang="en-US" sz="1400" dirty="0"/>
          </a:p>
        </p:txBody>
      </p:sp>
      <p:grpSp>
        <p:nvGrpSpPr>
          <p:cNvPr id="8" name="Group 1">
            <a:extLst>
              <a:ext uri="{FF2B5EF4-FFF2-40B4-BE49-F238E27FC236}">
                <a16:creationId xmlns:a16="http://schemas.microsoft.com/office/drawing/2014/main" id="{031F003D-8676-4D5B-A472-149441EDA60E}"/>
              </a:ext>
            </a:extLst>
          </p:cNvPr>
          <p:cNvGrpSpPr>
            <a:grpSpLocks/>
          </p:cNvGrpSpPr>
          <p:nvPr/>
        </p:nvGrpSpPr>
        <p:grpSpPr bwMode="auto">
          <a:xfrm>
            <a:off x="0" y="220663"/>
            <a:ext cx="8459788" cy="522287"/>
            <a:chOff x="0" y="220662"/>
            <a:chExt cx="8460432" cy="522288"/>
          </a:xfrm>
        </p:grpSpPr>
        <p:grpSp>
          <p:nvGrpSpPr>
            <p:cNvPr id="9" name="Group 11">
              <a:extLst>
                <a:ext uri="{FF2B5EF4-FFF2-40B4-BE49-F238E27FC236}">
                  <a16:creationId xmlns:a16="http://schemas.microsoft.com/office/drawing/2014/main" id="{D388403A-407F-470D-8D34-A043D2CFCD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92288" y="220663"/>
              <a:ext cx="5868144" cy="522287"/>
              <a:chOff x="0" y="220663"/>
              <a:chExt cx="5868144" cy="522287"/>
            </a:xfrm>
          </p:grpSpPr>
          <p:sp>
            <p:nvSpPr>
              <p:cNvPr id="11" name="Rectangle 54">
                <a:extLst>
                  <a:ext uri="{FF2B5EF4-FFF2-40B4-BE49-F238E27FC236}">
                    <a16:creationId xmlns:a16="http://schemas.microsoft.com/office/drawing/2014/main" id="{A9A45353-31B5-4617-BD30-0672108F5225}"/>
                  </a:ext>
                </a:extLst>
              </p:cNvPr>
              <p:cNvSpPr/>
              <p:nvPr/>
            </p:nvSpPr>
            <p:spPr bwMode="auto">
              <a:xfrm>
                <a:off x="697262" y="220662"/>
                <a:ext cx="5170882" cy="522288"/>
              </a:xfrm>
              <a:custGeom>
                <a:avLst/>
                <a:gdLst>
                  <a:gd name="connsiteX0" fmla="*/ 0 w 3737610"/>
                  <a:gd name="connsiteY0" fmla="*/ 0 h 521335"/>
                  <a:gd name="connsiteX1" fmla="*/ 3737610 w 3737610"/>
                  <a:gd name="connsiteY1" fmla="*/ 0 h 521335"/>
                  <a:gd name="connsiteX2" fmla="*/ 3737610 w 3737610"/>
                  <a:gd name="connsiteY2" fmla="*/ 521335 h 521335"/>
                  <a:gd name="connsiteX3" fmla="*/ 0 w 3737610"/>
                  <a:gd name="connsiteY3" fmla="*/ 521335 h 521335"/>
                  <a:gd name="connsiteX4" fmla="*/ 0 w 3737610"/>
                  <a:gd name="connsiteY4" fmla="*/ 0 h 521335"/>
                  <a:gd name="connsiteX0" fmla="*/ 0 w 3737610"/>
                  <a:gd name="connsiteY0" fmla="*/ 0 h 521335"/>
                  <a:gd name="connsiteX1" fmla="*/ 3737610 w 3737610"/>
                  <a:gd name="connsiteY1" fmla="*/ 0 h 521335"/>
                  <a:gd name="connsiteX2" fmla="*/ 3227247 w 3737610"/>
                  <a:gd name="connsiteY2" fmla="*/ 521335 h 521335"/>
                  <a:gd name="connsiteX3" fmla="*/ 0 w 3737610"/>
                  <a:gd name="connsiteY3" fmla="*/ 521335 h 521335"/>
                  <a:gd name="connsiteX4" fmla="*/ 0 w 3737610"/>
                  <a:gd name="connsiteY4" fmla="*/ 0 h 521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37610" h="521335">
                    <a:moveTo>
                      <a:pt x="0" y="0"/>
                    </a:moveTo>
                    <a:lnTo>
                      <a:pt x="3737610" y="0"/>
                    </a:lnTo>
                    <a:lnTo>
                      <a:pt x="3227247" y="521335"/>
                    </a:lnTo>
                    <a:lnTo>
                      <a:pt x="0" y="5213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CD54FDF-5ACB-4E34-901E-A6263B551B4A}"/>
                  </a:ext>
                </a:extLst>
              </p:cNvPr>
              <p:cNvSpPr/>
              <p:nvPr/>
            </p:nvSpPr>
            <p:spPr>
              <a:xfrm>
                <a:off x="297" y="220662"/>
                <a:ext cx="696965" cy="52228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D7D2B0A-3ED4-4808-A833-2E5080838DAA}"/>
                </a:ext>
              </a:extLst>
            </p:cNvPr>
            <p:cNvSpPr/>
            <p:nvPr/>
          </p:nvSpPr>
          <p:spPr>
            <a:xfrm>
              <a:off x="0" y="220662"/>
              <a:ext cx="2735471" cy="5222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13" name="Rectangle 70">
            <a:extLst>
              <a:ext uri="{FF2B5EF4-FFF2-40B4-BE49-F238E27FC236}">
                <a16:creationId xmlns:a16="http://schemas.microsoft.com/office/drawing/2014/main" id="{BB8D0E92-4A1E-4B89-9173-2E69C210760B}"/>
              </a:ext>
            </a:extLst>
          </p:cNvPr>
          <p:cNvSpPr>
            <a:spLocks noChangeAspect="1"/>
          </p:cNvSpPr>
          <p:nvPr/>
        </p:nvSpPr>
        <p:spPr bwMode="auto">
          <a:xfrm rot="2663502">
            <a:off x="8016875" y="-17463"/>
            <a:ext cx="123825" cy="1047751"/>
          </a:xfrm>
          <a:custGeom>
            <a:avLst/>
            <a:gdLst>
              <a:gd name="connsiteX0" fmla="*/ 0 w 175260"/>
              <a:gd name="connsiteY0" fmla="*/ 0 h 949325"/>
              <a:gd name="connsiteX1" fmla="*/ 175260 w 175260"/>
              <a:gd name="connsiteY1" fmla="*/ 0 h 949325"/>
              <a:gd name="connsiteX2" fmla="*/ 175260 w 175260"/>
              <a:gd name="connsiteY2" fmla="*/ 949325 h 949325"/>
              <a:gd name="connsiteX3" fmla="*/ 0 w 175260"/>
              <a:gd name="connsiteY3" fmla="*/ 949325 h 949325"/>
              <a:gd name="connsiteX4" fmla="*/ 0 w 175260"/>
              <a:gd name="connsiteY4" fmla="*/ 0 h 949325"/>
              <a:gd name="connsiteX0" fmla="*/ 0 w 175260"/>
              <a:gd name="connsiteY0" fmla="*/ 84974 h 1034299"/>
              <a:gd name="connsiteX1" fmla="*/ 92072 w 175260"/>
              <a:gd name="connsiteY1" fmla="*/ 0 h 1034299"/>
              <a:gd name="connsiteX2" fmla="*/ 175260 w 175260"/>
              <a:gd name="connsiteY2" fmla="*/ 1034299 h 1034299"/>
              <a:gd name="connsiteX3" fmla="*/ 0 w 175260"/>
              <a:gd name="connsiteY3" fmla="*/ 1034299 h 1034299"/>
              <a:gd name="connsiteX4" fmla="*/ 0 w 175260"/>
              <a:gd name="connsiteY4" fmla="*/ 84974 h 1034299"/>
              <a:gd name="connsiteX0" fmla="*/ 0 w 175260"/>
              <a:gd name="connsiteY0" fmla="*/ 85575 h 1034900"/>
              <a:gd name="connsiteX1" fmla="*/ 90273 w 175260"/>
              <a:gd name="connsiteY1" fmla="*/ 0 h 1034900"/>
              <a:gd name="connsiteX2" fmla="*/ 175260 w 175260"/>
              <a:gd name="connsiteY2" fmla="*/ 1034900 h 1034900"/>
              <a:gd name="connsiteX3" fmla="*/ 0 w 175260"/>
              <a:gd name="connsiteY3" fmla="*/ 1034900 h 1034900"/>
              <a:gd name="connsiteX4" fmla="*/ 0 w 175260"/>
              <a:gd name="connsiteY4" fmla="*/ 85575 h 1034900"/>
              <a:gd name="connsiteX0" fmla="*/ 5220 w 180480"/>
              <a:gd name="connsiteY0" fmla="*/ 85575 h 1220776"/>
              <a:gd name="connsiteX1" fmla="*/ 95493 w 180480"/>
              <a:gd name="connsiteY1" fmla="*/ 0 h 1220776"/>
              <a:gd name="connsiteX2" fmla="*/ 180480 w 180480"/>
              <a:gd name="connsiteY2" fmla="*/ 1034900 h 1220776"/>
              <a:gd name="connsiteX3" fmla="*/ 0 w 180480"/>
              <a:gd name="connsiteY3" fmla="*/ 1220776 h 1220776"/>
              <a:gd name="connsiteX4" fmla="*/ 5220 w 180480"/>
              <a:gd name="connsiteY4" fmla="*/ 85575 h 1220776"/>
              <a:gd name="connsiteX0" fmla="*/ 5220 w 106834"/>
              <a:gd name="connsiteY0" fmla="*/ 85575 h 1220776"/>
              <a:gd name="connsiteX1" fmla="*/ 95493 w 106834"/>
              <a:gd name="connsiteY1" fmla="*/ 0 h 1220776"/>
              <a:gd name="connsiteX2" fmla="*/ 106834 w 106834"/>
              <a:gd name="connsiteY2" fmla="*/ 1115096 h 1220776"/>
              <a:gd name="connsiteX3" fmla="*/ 0 w 106834"/>
              <a:gd name="connsiteY3" fmla="*/ 1220776 h 1220776"/>
              <a:gd name="connsiteX4" fmla="*/ 5220 w 106834"/>
              <a:gd name="connsiteY4" fmla="*/ 85575 h 1220776"/>
              <a:gd name="connsiteX0" fmla="*/ 5220 w 106834"/>
              <a:gd name="connsiteY0" fmla="*/ 93252 h 1228453"/>
              <a:gd name="connsiteX1" fmla="*/ 99310 w 106834"/>
              <a:gd name="connsiteY1" fmla="*/ 0 h 1228453"/>
              <a:gd name="connsiteX2" fmla="*/ 106834 w 106834"/>
              <a:gd name="connsiteY2" fmla="*/ 1122773 h 1228453"/>
              <a:gd name="connsiteX3" fmla="*/ 0 w 106834"/>
              <a:gd name="connsiteY3" fmla="*/ 1228453 h 1228453"/>
              <a:gd name="connsiteX4" fmla="*/ 5220 w 106834"/>
              <a:gd name="connsiteY4" fmla="*/ 93252 h 1228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834" h="1228453">
                <a:moveTo>
                  <a:pt x="5220" y="93252"/>
                </a:moveTo>
                <a:lnTo>
                  <a:pt x="99310" y="0"/>
                </a:lnTo>
                <a:lnTo>
                  <a:pt x="106834" y="1122773"/>
                </a:lnTo>
                <a:lnTo>
                  <a:pt x="0" y="1228453"/>
                </a:lnTo>
                <a:lnTo>
                  <a:pt x="5220" y="93252"/>
                </a:lnTo>
                <a:close/>
              </a:path>
            </a:pathLst>
          </a:custGeom>
          <a:solidFill>
            <a:srgbClr val="6D3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AF717FF7-13B1-4953-9899-CB0C62D7B685}"/>
              </a:ext>
            </a:extLst>
          </p:cNvPr>
          <p:cNvSpPr txBox="1">
            <a:spLocks/>
          </p:cNvSpPr>
          <p:nvPr/>
        </p:nvSpPr>
        <p:spPr bwMode="auto">
          <a:xfrm>
            <a:off x="473075" y="188913"/>
            <a:ext cx="7770813" cy="71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0AF4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altLang="en-US" b="0" dirty="0">
                <a:solidFill>
                  <a:srgbClr val="6D3075"/>
                </a:solidFill>
              </a:rPr>
              <a:t>Harmonised Monitoring of AMR</a:t>
            </a:r>
            <a:endParaRPr lang="en-GB" altLang="en-US" dirty="0">
              <a:solidFill>
                <a:srgbClr val="6D3075"/>
              </a:solidFill>
            </a:endParaRPr>
          </a:p>
        </p:txBody>
      </p:sp>
      <p:sp>
        <p:nvSpPr>
          <p:cNvPr id="16" name="TextBox 5">
            <a:extLst>
              <a:ext uri="{FF2B5EF4-FFF2-40B4-BE49-F238E27FC236}">
                <a16:creationId xmlns:a16="http://schemas.microsoft.com/office/drawing/2014/main" id="{99C8AF08-BD09-4D50-B9A2-62CE66816786}"/>
              </a:ext>
            </a:extLst>
          </p:cNvPr>
          <p:cNvSpPr txBox="1"/>
          <p:nvPr/>
        </p:nvSpPr>
        <p:spPr>
          <a:xfrm>
            <a:off x="6438241" y="5868630"/>
            <a:ext cx="2085975" cy="2762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1" dirty="0">
                <a:solidFill>
                  <a:srgbClr val="000000"/>
                </a:solidFill>
                <a:latin typeface="Arial" pitchFamily="34"/>
                <a:cs typeface="Arial" pitchFamily="34"/>
              </a:rPr>
              <a:t>Source: Fig. 3.3; p. 69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1CDADB4-8683-4F62-96A5-D2286AADEBB8}"/>
              </a:ext>
            </a:extLst>
          </p:cNvPr>
          <p:cNvSpPr txBox="1"/>
          <p:nvPr/>
        </p:nvSpPr>
        <p:spPr>
          <a:xfrm>
            <a:off x="6444208" y="6141748"/>
            <a:ext cx="1870076" cy="2762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dirty="0">
                <a:latin typeface="Arial" pitchFamily="34"/>
                <a:cs typeface="Arial" pitchFamily="34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VARSS REPORT 2021</a:t>
            </a:r>
            <a:r>
              <a:rPr lang="en-GB" sz="1200" b="0" i="0" u="sng" strike="noStrike" kern="1200" cap="none" spc="0" baseline="0" dirty="0">
                <a:solidFill>
                  <a:srgbClr val="0083BE"/>
                </a:solidFill>
                <a:uFillTx/>
                <a:latin typeface="Arial" pitchFamily="34"/>
                <a:cs typeface="Arial" pitchFamily="34"/>
              </a:rPr>
              <a:t> 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304B5CA-33FC-A23E-F1AA-B5663A7CA34B}"/>
              </a:ext>
            </a:extLst>
          </p:cNvPr>
          <p:cNvGrpSpPr/>
          <p:nvPr/>
        </p:nvGrpSpPr>
        <p:grpSpPr>
          <a:xfrm>
            <a:off x="1331640" y="1448338"/>
            <a:ext cx="6480720" cy="3987110"/>
            <a:chOff x="0" y="-236447"/>
            <a:chExt cx="6074503" cy="4590946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EFF3B7DB-075A-B2B0-C763-65026AF0896E}"/>
                </a:ext>
              </a:extLst>
            </p:cNvPr>
            <p:cNvGrpSpPr/>
            <p:nvPr/>
          </p:nvGrpSpPr>
          <p:grpSpPr>
            <a:xfrm>
              <a:off x="0" y="-236447"/>
              <a:ext cx="6074503" cy="4590946"/>
              <a:chOff x="0" y="-235963"/>
              <a:chExt cx="6005437" cy="4581546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8A8F6F48-D2A2-C87D-2729-3017E5337893}"/>
                  </a:ext>
                </a:extLst>
              </p:cNvPr>
              <p:cNvGrpSpPr/>
              <p:nvPr/>
            </p:nvGrpSpPr>
            <p:grpSpPr>
              <a:xfrm>
                <a:off x="146997" y="-235963"/>
                <a:ext cx="5858440" cy="4581546"/>
                <a:chOff x="-59482" y="-330556"/>
                <a:chExt cx="5932503" cy="4788239"/>
              </a:xfrm>
            </p:grpSpPr>
            <p:sp>
              <p:nvSpPr>
                <p:cNvPr id="28" name="Text Box 298">
                  <a:extLst>
                    <a:ext uri="{FF2B5EF4-FFF2-40B4-BE49-F238E27FC236}">
                      <a16:creationId xmlns:a16="http://schemas.microsoft.com/office/drawing/2014/main" id="{CD5F3113-0467-9F72-9982-439C38742421}"/>
                    </a:ext>
                  </a:extLst>
                </p:cNvPr>
                <p:cNvSpPr txBox="1"/>
                <p:nvPr/>
              </p:nvSpPr>
              <p:spPr>
                <a:xfrm>
                  <a:off x="-59482" y="-330556"/>
                  <a:ext cx="5082363" cy="263667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Bef>
                      <a:spcPts val="1200"/>
                    </a:spcBef>
                    <a:spcAft>
                      <a:spcPts val="600"/>
                    </a:spcAft>
                  </a:pPr>
                  <a:r>
                    <a:rPr lang="en-GB" sz="12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(A)                                                                                                (B)</a:t>
                  </a:r>
                  <a:endParaRPr lang="en-GB" sz="1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9" name="Text Box 303">
                  <a:extLst>
                    <a:ext uri="{FF2B5EF4-FFF2-40B4-BE49-F238E27FC236}">
                      <a16:creationId xmlns:a16="http://schemas.microsoft.com/office/drawing/2014/main" id="{20C6438B-7296-2448-ADDD-EB2269206B17}"/>
                    </a:ext>
                  </a:extLst>
                </p:cNvPr>
                <p:cNvSpPr txBox="1"/>
                <p:nvPr/>
              </p:nvSpPr>
              <p:spPr>
                <a:xfrm>
                  <a:off x="4326161" y="3525032"/>
                  <a:ext cx="1546860" cy="932651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Bef>
                      <a:spcPts val="1200"/>
                    </a:spcBef>
                    <a:spcAft>
                      <a:spcPts val="600"/>
                    </a:spcAft>
                  </a:pPr>
                  <a:r>
                    <a:rPr lang="en-GB" sz="1200" b="1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Key</a:t>
                  </a:r>
                  <a:endParaRPr lang="en-GB" sz="1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GB" sz="1200" dirty="0">
                      <a:solidFill>
                        <a:srgbClr val="0070C0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  <a:sym typeface="Wingdings 2" panose="05020102010507070707" pitchFamily="18" charset="2"/>
                    </a:rPr>
                    <a:t></a:t>
                  </a:r>
                  <a:r>
                    <a:rPr lang="en-GB" sz="12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2021 </a:t>
                  </a:r>
                  <a:endParaRPr lang="en-GB" sz="1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15000"/>
                    </a:lnSpc>
                    <a:spcBef>
                      <a:spcPts val="1200"/>
                    </a:spcBef>
                    <a:spcAft>
                      <a:spcPts val="600"/>
                    </a:spcAft>
                  </a:pPr>
                  <a:r>
                    <a:rPr lang="en-GB" sz="12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  <a:endParaRPr lang="en-GB" sz="1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graphicFrame>
            <p:nvGraphicFramePr>
              <p:cNvPr id="27" name="Chart 26">
                <a:extLst>
                  <a:ext uri="{FF2B5EF4-FFF2-40B4-BE49-F238E27FC236}">
                    <a16:creationId xmlns:a16="http://schemas.microsoft.com/office/drawing/2014/main" id="{55660007-A859-1B43-6E3B-56C918E547C8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966320796"/>
                  </p:ext>
                </p:extLst>
              </p:nvPr>
            </p:nvGraphicFramePr>
            <p:xfrm>
              <a:off x="0" y="133443"/>
              <a:ext cx="4139565" cy="4056979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</p:grpSp>
        <p:graphicFrame>
          <p:nvGraphicFramePr>
            <p:cNvPr id="25" name="Chart 24">
              <a:extLst>
                <a:ext uri="{FF2B5EF4-FFF2-40B4-BE49-F238E27FC236}">
                  <a16:creationId xmlns:a16="http://schemas.microsoft.com/office/drawing/2014/main" id="{8C5CDCF0-267B-9FE4-8EF3-6046221584A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0886751"/>
                </p:ext>
              </p:extLst>
            </p:nvPr>
          </p:nvGraphicFramePr>
          <p:xfrm>
            <a:off x="4108938" y="169063"/>
            <a:ext cx="1742440" cy="259860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sp>
        <p:nvSpPr>
          <p:cNvPr id="35" name="Text Box 3">
            <a:extLst>
              <a:ext uri="{FF2B5EF4-FFF2-40B4-BE49-F238E27FC236}">
                <a16:creationId xmlns:a16="http://schemas.microsoft.com/office/drawing/2014/main" id="{A687C053-29F5-44BA-B281-2AA4C0D2B3F0}"/>
              </a:ext>
            </a:extLst>
          </p:cNvPr>
          <p:cNvSpPr txBox="1"/>
          <p:nvPr/>
        </p:nvSpPr>
        <p:spPr>
          <a:xfrm>
            <a:off x="7133080" y="5016312"/>
            <a:ext cx="945707" cy="23801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15000"/>
              </a:lnSpc>
              <a:spcAft>
                <a:spcPts val="150"/>
              </a:spcAft>
            </a:pPr>
            <a:r>
              <a:rPr lang="en-GB" sz="900" dirty="0">
                <a:solidFill>
                  <a:srgbClr val="61677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© 2022 VMD</a:t>
            </a:r>
            <a:endParaRPr lang="en-GB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20E3916-CA36-BD6A-C75A-894B9DA70233}"/>
              </a:ext>
            </a:extLst>
          </p:cNvPr>
          <p:cNvSpPr txBox="1"/>
          <p:nvPr/>
        </p:nvSpPr>
        <p:spPr>
          <a:xfrm>
            <a:off x="619784" y="5409662"/>
            <a:ext cx="5677278" cy="1139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 Interpreted using an EFSA recommended ECOFF </a:t>
            </a:r>
            <a:endParaRPr lang="en-GB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** Interpreted using EUCAST CBP 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AG: aminoglycosides, AP: amphenicols, BL: beta-lactams, ML: macrolides, PX: polymyxins, 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QU: quinolones, TC: tetracyclines, TS: trimethoprim/sulphonamides, </a:t>
            </a:r>
            <a:r>
              <a:rPr lang="en-GB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3/4GC: third and fourth generation cephalosporins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GB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3121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7B33D6-E10D-4E3E-B57E-215C3D8D13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34EE780-FA19-4C48-BF04-D6A80D0A2716}" type="slidenum">
              <a:rPr lang="en-GB" altLang="en-US">
                <a:solidFill>
                  <a:srgbClr val="7F7F7F"/>
                </a:solidFill>
              </a:rPr>
              <a:pPr eaLnBrk="1" hangingPunct="1"/>
              <a:t>17</a:t>
            </a:fld>
            <a:endParaRPr lang="en-GB" altLang="en-US" dirty="0">
              <a:solidFill>
                <a:srgbClr val="7F7F7F"/>
              </a:solidFill>
            </a:endParaRPr>
          </a:p>
        </p:txBody>
      </p:sp>
      <p:sp>
        <p:nvSpPr>
          <p:cNvPr id="21507" name="Rectangle 19">
            <a:extLst>
              <a:ext uri="{FF2B5EF4-FFF2-40B4-BE49-F238E27FC236}">
                <a16:creationId xmlns:a16="http://schemas.microsoft.com/office/drawing/2014/main" id="{DDF93620-7A37-4A28-88A7-6492D5C947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6" y="843094"/>
            <a:ext cx="7566022" cy="819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 outcome indicators: proportion of harmonised monitoring </a:t>
            </a:r>
            <a:r>
              <a:rPr lang="en-GB" sz="1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Escherichia coli</a:t>
            </a:r>
            <a:r>
              <a:rPr lang="en-GB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from broilers, fattening turkeys and fattening pigs, weighted by 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population size</a:t>
            </a:r>
            <a:r>
              <a:rPr lang="en-GB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averaged over two years. </a:t>
            </a:r>
            <a:r>
              <a:rPr lang="en-GB" sz="1400" dirty="0">
                <a:effectLst/>
                <a:ea typeface="Times New Roman" panose="02020603050405020304" pitchFamily="18" charset="0"/>
              </a:rPr>
              <a:t>ESBL/AmpC results refer to caecal samples, all other indicators refer to isolates.</a:t>
            </a:r>
            <a:endParaRPr lang="en-GB" sz="1400" dirty="0">
              <a:effectLst/>
              <a:ea typeface="Calibri" panose="020F0502020204030204" pitchFamily="34" charset="0"/>
            </a:endParaRPr>
          </a:p>
        </p:txBody>
      </p:sp>
      <p:grpSp>
        <p:nvGrpSpPr>
          <p:cNvPr id="21509" name="Group 1">
            <a:extLst>
              <a:ext uri="{FF2B5EF4-FFF2-40B4-BE49-F238E27FC236}">
                <a16:creationId xmlns:a16="http://schemas.microsoft.com/office/drawing/2014/main" id="{D7A2A4C0-04E5-43F9-8DAB-A2F0B7E1090F}"/>
              </a:ext>
            </a:extLst>
          </p:cNvPr>
          <p:cNvGrpSpPr>
            <a:grpSpLocks/>
          </p:cNvGrpSpPr>
          <p:nvPr/>
        </p:nvGrpSpPr>
        <p:grpSpPr bwMode="auto">
          <a:xfrm>
            <a:off x="0" y="220663"/>
            <a:ext cx="8459788" cy="522287"/>
            <a:chOff x="0" y="220662"/>
            <a:chExt cx="8460432" cy="522288"/>
          </a:xfrm>
        </p:grpSpPr>
        <p:grpSp>
          <p:nvGrpSpPr>
            <p:cNvPr id="21518" name="Group 11">
              <a:extLst>
                <a:ext uri="{FF2B5EF4-FFF2-40B4-BE49-F238E27FC236}">
                  <a16:creationId xmlns:a16="http://schemas.microsoft.com/office/drawing/2014/main" id="{2EF8A21D-4E57-45E6-93FB-AEBC34C6E2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92288" y="220663"/>
              <a:ext cx="5868144" cy="522287"/>
              <a:chOff x="0" y="220663"/>
              <a:chExt cx="5868144" cy="522287"/>
            </a:xfrm>
          </p:grpSpPr>
          <p:sp>
            <p:nvSpPr>
              <p:cNvPr id="13" name="Rectangle 54">
                <a:extLst>
                  <a:ext uri="{FF2B5EF4-FFF2-40B4-BE49-F238E27FC236}">
                    <a16:creationId xmlns:a16="http://schemas.microsoft.com/office/drawing/2014/main" id="{846E33AC-9522-4D98-B009-08CD899F2F3B}"/>
                  </a:ext>
                </a:extLst>
              </p:cNvPr>
              <p:cNvSpPr/>
              <p:nvPr/>
            </p:nvSpPr>
            <p:spPr bwMode="auto">
              <a:xfrm>
                <a:off x="697262" y="220662"/>
                <a:ext cx="5170882" cy="522288"/>
              </a:xfrm>
              <a:custGeom>
                <a:avLst/>
                <a:gdLst>
                  <a:gd name="connsiteX0" fmla="*/ 0 w 3737610"/>
                  <a:gd name="connsiteY0" fmla="*/ 0 h 521335"/>
                  <a:gd name="connsiteX1" fmla="*/ 3737610 w 3737610"/>
                  <a:gd name="connsiteY1" fmla="*/ 0 h 521335"/>
                  <a:gd name="connsiteX2" fmla="*/ 3737610 w 3737610"/>
                  <a:gd name="connsiteY2" fmla="*/ 521335 h 521335"/>
                  <a:gd name="connsiteX3" fmla="*/ 0 w 3737610"/>
                  <a:gd name="connsiteY3" fmla="*/ 521335 h 521335"/>
                  <a:gd name="connsiteX4" fmla="*/ 0 w 3737610"/>
                  <a:gd name="connsiteY4" fmla="*/ 0 h 521335"/>
                  <a:gd name="connsiteX0" fmla="*/ 0 w 3737610"/>
                  <a:gd name="connsiteY0" fmla="*/ 0 h 521335"/>
                  <a:gd name="connsiteX1" fmla="*/ 3737610 w 3737610"/>
                  <a:gd name="connsiteY1" fmla="*/ 0 h 521335"/>
                  <a:gd name="connsiteX2" fmla="*/ 3227247 w 3737610"/>
                  <a:gd name="connsiteY2" fmla="*/ 521335 h 521335"/>
                  <a:gd name="connsiteX3" fmla="*/ 0 w 3737610"/>
                  <a:gd name="connsiteY3" fmla="*/ 521335 h 521335"/>
                  <a:gd name="connsiteX4" fmla="*/ 0 w 3737610"/>
                  <a:gd name="connsiteY4" fmla="*/ 0 h 521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37610" h="521335">
                    <a:moveTo>
                      <a:pt x="0" y="0"/>
                    </a:moveTo>
                    <a:lnTo>
                      <a:pt x="3737610" y="0"/>
                    </a:lnTo>
                    <a:lnTo>
                      <a:pt x="3227247" y="521335"/>
                    </a:lnTo>
                    <a:lnTo>
                      <a:pt x="0" y="5213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9C65952-04D1-485B-871A-BFD2621887E4}"/>
                  </a:ext>
                </a:extLst>
              </p:cNvPr>
              <p:cNvSpPr/>
              <p:nvPr/>
            </p:nvSpPr>
            <p:spPr>
              <a:xfrm>
                <a:off x="297" y="220662"/>
                <a:ext cx="696965" cy="52228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E7A1E42-00C0-4EB9-9219-0379CA34FC50}"/>
                </a:ext>
              </a:extLst>
            </p:cNvPr>
            <p:cNvSpPr/>
            <p:nvPr/>
          </p:nvSpPr>
          <p:spPr>
            <a:xfrm>
              <a:off x="0" y="220662"/>
              <a:ext cx="2735471" cy="5222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17" name="Rectangle 70">
            <a:extLst>
              <a:ext uri="{FF2B5EF4-FFF2-40B4-BE49-F238E27FC236}">
                <a16:creationId xmlns:a16="http://schemas.microsoft.com/office/drawing/2014/main" id="{46795DA6-5E7E-4282-970B-B9B22178EF20}"/>
              </a:ext>
            </a:extLst>
          </p:cNvPr>
          <p:cNvSpPr>
            <a:spLocks noChangeAspect="1"/>
          </p:cNvSpPr>
          <p:nvPr/>
        </p:nvSpPr>
        <p:spPr bwMode="auto">
          <a:xfrm rot="2663502">
            <a:off x="8016875" y="-17463"/>
            <a:ext cx="123825" cy="1047751"/>
          </a:xfrm>
          <a:custGeom>
            <a:avLst/>
            <a:gdLst>
              <a:gd name="connsiteX0" fmla="*/ 0 w 175260"/>
              <a:gd name="connsiteY0" fmla="*/ 0 h 949325"/>
              <a:gd name="connsiteX1" fmla="*/ 175260 w 175260"/>
              <a:gd name="connsiteY1" fmla="*/ 0 h 949325"/>
              <a:gd name="connsiteX2" fmla="*/ 175260 w 175260"/>
              <a:gd name="connsiteY2" fmla="*/ 949325 h 949325"/>
              <a:gd name="connsiteX3" fmla="*/ 0 w 175260"/>
              <a:gd name="connsiteY3" fmla="*/ 949325 h 949325"/>
              <a:gd name="connsiteX4" fmla="*/ 0 w 175260"/>
              <a:gd name="connsiteY4" fmla="*/ 0 h 949325"/>
              <a:gd name="connsiteX0" fmla="*/ 0 w 175260"/>
              <a:gd name="connsiteY0" fmla="*/ 84974 h 1034299"/>
              <a:gd name="connsiteX1" fmla="*/ 92072 w 175260"/>
              <a:gd name="connsiteY1" fmla="*/ 0 h 1034299"/>
              <a:gd name="connsiteX2" fmla="*/ 175260 w 175260"/>
              <a:gd name="connsiteY2" fmla="*/ 1034299 h 1034299"/>
              <a:gd name="connsiteX3" fmla="*/ 0 w 175260"/>
              <a:gd name="connsiteY3" fmla="*/ 1034299 h 1034299"/>
              <a:gd name="connsiteX4" fmla="*/ 0 w 175260"/>
              <a:gd name="connsiteY4" fmla="*/ 84974 h 1034299"/>
              <a:gd name="connsiteX0" fmla="*/ 0 w 175260"/>
              <a:gd name="connsiteY0" fmla="*/ 85575 h 1034900"/>
              <a:gd name="connsiteX1" fmla="*/ 90273 w 175260"/>
              <a:gd name="connsiteY1" fmla="*/ 0 h 1034900"/>
              <a:gd name="connsiteX2" fmla="*/ 175260 w 175260"/>
              <a:gd name="connsiteY2" fmla="*/ 1034900 h 1034900"/>
              <a:gd name="connsiteX3" fmla="*/ 0 w 175260"/>
              <a:gd name="connsiteY3" fmla="*/ 1034900 h 1034900"/>
              <a:gd name="connsiteX4" fmla="*/ 0 w 175260"/>
              <a:gd name="connsiteY4" fmla="*/ 85575 h 1034900"/>
              <a:gd name="connsiteX0" fmla="*/ 5220 w 180480"/>
              <a:gd name="connsiteY0" fmla="*/ 85575 h 1220776"/>
              <a:gd name="connsiteX1" fmla="*/ 95493 w 180480"/>
              <a:gd name="connsiteY1" fmla="*/ 0 h 1220776"/>
              <a:gd name="connsiteX2" fmla="*/ 180480 w 180480"/>
              <a:gd name="connsiteY2" fmla="*/ 1034900 h 1220776"/>
              <a:gd name="connsiteX3" fmla="*/ 0 w 180480"/>
              <a:gd name="connsiteY3" fmla="*/ 1220776 h 1220776"/>
              <a:gd name="connsiteX4" fmla="*/ 5220 w 180480"/>
              <a:gd name="connsiteY4" fmla="*/ 85575 h 1220776"/>
              <a:gd name="connsiteX0" fmla="*/ 5220 w 106834"/>
              <a:gd name="connsiteY0" fmla="*/ 85575 h 1220776"/>
              <a:gd name="connsiteX1" fmla="*/ 95493 w 106834"/>
              <a:gd name="connsiteY1" fmla="*/ 0 h 1220776"/>
              <a:gd name="connsiteX2" fmla="*/ 106834 w 106834"/>
              <a:gd name="connsiteY2" fmla="*/ 1115096 h 1220776"/>
              <a:gd name="connsiteX3" fmla="*/ 0 w 106834"/>
              <a:gd name="connsiteY3" fmla="*/ 1220776 h 1220776"/>
              <a:gd name="connsiteX4" fmla="*/ 5220 w 106834"/>
              <a:gd name="connsiteY4" fmla="*/ 85575 h 1220776"/>
              <a:gd name="connsiteX0" fmla="*/ 5220 w 106834"/>
              <a:gd name="connsiteY0" fmla="*/ 93252 h 1228453"/>
              <a:gd name="connsiteX1" fmla="*/ 99310 w 106834"/>
              <a:gd name="connsiteY1" fmla="*/ 0 h 1228453"/>
              <a:gd name="connsiteX2" fmla="*/ 106834 w 106834"/>
              <a:gd name="connsiteY2" fmla="*/ 1122773 h 1228453"/>
              <a:gd name="connsiteX3" fmla="*/ 0 w 106834"/>
              <a:gd name="connsiteY3" fmla="*/ 1228453 h 1228453"/>
              <a:gd name="connsiteX4" fmla="*/ 5220 w 106834"/>
              <a:gd name="connsiteY4" fmla="*/ 93252 h 1228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834" h="1228453">
                <a:moveTo>
                  <a:pt x="5220" y="93252"/>
                </a:moveTo>
                <a:lnTo>
                  <a:pt x="99310" y="0"/>
                </a:lnTo>
                <a:lnTo>
                  <a:pt x="106834" y="1122773"/>
                </a:lnTo>
                <a:lnTo>
                  <a:pt x="0" y="1228453"/>
                </a:lnTo>
                <a:lnTo>
                  <a:pt x="5220" y="93252"/>
                </a:lnTo>
                <a:close/>
              </a:path>
            </a:pathLst>
          </a:custGeom>
          <a:solidFill>
            <a:srgbClr val="6D3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21511" name="Title 2">
            <a:extLst>
              <a:ext uri="{FF2B5EF4-FFF2-40B4-BE49-F238E27FC236}">
                <a16:creationId xmlns:a16="http://schemas.microsoft.com/office/drawing/2014/main" id="{5A2E96A4-C0E9-42AA-8E76-2F2273B705FC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473075" y="188913"/>
            <a:ext cx="7770813" cy="7191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b="0" dirty="0">
                <a:solidFill>
                  <a:srgbClr val="6D3075"/>
                </a:solidFill>
              </a:rPr>
              <a:t>Harmonised Monitoring of AMR</a:t>
            </a:r>
            <a:endParaRPr lang="en-GB" altLang="en-US" dirty="0">
              <a:solidFill>
                <a:srgbClr val="6D3075"/>
              </a:solidFill>
            </a:endParaRPr>
          </a:p>
        </p:txBody>
      </p:sp>
      <p:sp>
        <p:nvSpPr>
          <p:cNvPr id="18" name="TextBox 5">
            <a:extLst>
              <a:ext uri="{FF2B5EF4-FFF2-40B4-BE49-F238E27FC236}">
                <a16:creationId xmlns:a16="http://schemas.microsoft.com/office/drawing/2014/main" id="{611C6D3B-3625-424D-B1CC-7E41247D560F}"/>
              </a:ext>
            </a:extLst>
          </p:cNvPr>
          <p:cNvSpPr txBox="1"/>
          <p:nvPr/>
        </p:nvSpPr>
        <p:spPr>
          <a:xfrm>
            <a:off x="6518473" y="5829111"/>
            <a:ext cx="2085975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1" dirty="0">
                <a:solidFill>
                  <a:srgbClr val="000000"/>
                </a:solidFill>
                <a:latin typeface="Arial" pitchFamily="34"/>
                <a:cs typeface="Arial" pitchFamily="34"/>
              </a:rPr>
              <a:t>Source: Fig. 3.4; p. 71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CC0C84-08D6-45F7-9744-69B86EF029D8}"/>
              </a:ext>
            </a:extLst>
          </p:cNvPr>
          <p:cNvSpPr txBox="1"/>
          <p:nvPr/>
        </p:nvSpPr>
        <p:spPr>
          <a:xfrm>
            <a:off x="6460124" y="6132869"/>
            <a:ext cx="1870076" cy="2762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dirty="0">
                <a:latin typeface="Arial" pitchFamily="34"/>
                <a:cs typeface="Arial" pitchFamily="34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VARSS REPORT 2021</a:t>
            </a:r>
            <a:r>
              <a:rPr lang="en-GB" sz="1200" b="0" i="0" u="sng" strike="noStrike" kern="1200" cap="none" spc="0" baseline="0" dirty="0">
                <a:solidFill>
                  <a:srgbClr val="6D3075"/>
                </a:solidFill>
                <a:uFillTx/>
                <a:latin typeface="Arial" pitchFamily="34"/>
                <a:cs typeface="Arial" pitchFamily="34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9420B7-7854-41AF-8F0D-DC9FEFBB0AE1}"/>
              </a:ext>
            </a:extLst>
          </p:cNvPr>
          <p:cNvSpPr txBox="1"/>
          <p:nvPr/>
        </p:nvSpPr>
        <p:spPr>
          <a:xfrm>
            <a:off x="1917197" y="5507223"/>
            <a:ext cx="63266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Key: </a:t>
            </a:r>
            <a:r>
              <a:rPr lang="en-GB" sz="1000" dirty="0">
                <a:solidFill>
                  <a:srgbClr val="D9262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</a:t>
            </a:r>
            <a:r>
              <a:rPr lang="en-GB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2014/15 </a:t>
            </a:r>
            <a:r>
              <a:rPr lang="en-GB" sz="1000" dirty="0">
                <a:solidFill>
                  <a:srgbClr val="6D307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</a:t>
            </a:r>
            <a:r>
              <a:rPr lang="en-GB" sz="1000" dirty="0">
                <a:solidFill>
                  <a:srgbClr val="6D307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2015/16 </a:t>
            </a:r>
            <a:r>
              <a:rPr lang="en-GB" sz="1000" dirty="0">
                <a:solidFill>
                  <a:srgbClr val="D5106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</a:t>
            </a:r>
            <a:r>
              <a:rPr lang="en-GB" sz="1000" dirty="0">
                <a:solidFill>
                  <a:srgbClr val="D5106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2016/17 </a:t>
            </a:r>
            <a:r>
              <a:rPr lang="en-GB" sz="1000" dirty="0">
                <a:solidFill>
                  <a:srgbClr val="007CB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</a:t>
            </a:r>
            <a:r>
              <a:rPr lang="en-GB" sz="1000" dirty="0">
                <a:solidFill>
                  <a:srgbClr val="007CB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2017/18 </a:t>
            </a:r>
            <a:r>
              <a:rPr lang="en-GB" sz="1000" dirty="0">
                <a:solidFill>
                  <a:srgbClr val="77BC1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</a:t>
            </a:r>
            <a:r>
              <a:rPr lang="en-GB" sz="1000" dirty="0">
                <a:solidFill>
                  <a:srgbClr val="77BC1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2018/19 </a:t>
            </a:r>
            <a:r>
              <a:rPr lang="en-GB" sz="1000" dirty="0">
                <a:solidFill>
                  <a:srgbClr val="FF9E1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</a:t>
            </a:r>
            <a:r>
              <a:rPr lang="en-GB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2019/20 </a:t>
            </a:r>
            <a:r>
              <a:rPr lang="en-GB" sz="1000" dirty="0">
                <a:solidFill>
                  <a:srgbClr val="FFCC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</a:t>
            </a:r>
            <a:r>
              <a:rPr lang="en-GB" sz="1000" dirty="0">
                <a:solidFill>
                  <a:srgbClr val="FFCC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2020/21</a:t>
            </a:r>
          </a:p>
          <a:p>
            <a:r>
              <a:rPr lang="en-GB" sz="1000" dirty="0"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GB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Data not available</a:t>
            </a:r>
          </a:p>
          <a:p>
            <a:pPr algn="ctr">
              <a:spcAft>
                <a:spcPts val="1200"/>
              </a:spcAft>
            </a:pPr>
            <a:endParaRPr lang="en-GB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D5D7C78-43EF-9096-968D-FD2609D89C53}"/>
              </a:ext>
            </a:extLst>
          </p:cNvPr>
          <p:cNvGrpSpPr/>
          <p:nvPr/>
        </p:nvGrpSpPr>
        <p:grpSpPr>
          <a:xfrm>
            <a:off x="1331640" y="1762886"/>
            <a:ext cx="6480720" cy="3762467"/>
            <a:chOff x="0" y="0"/>
            <a:chExt cx="6119495" cy="3599815"/>
          </a:xfrm>
        </p:grpSpPr>
        <p:graphicFrame>
          <p:nvGraphicFramePr>
            <p:cNvPr id="8" name="Chart 7" descr="2014/15:&#10;- Proportion of isolates fully susceptible to the entire panel of antibiotics tested - 0.179 &#10;- Proportion of isolates showing decreased susceptibility to at least three antibiotics from different classes in the panel tested – 0.567&#10;- Proportion of isolates showing decreased susceptibility to ciprofloxacin – 0.148&#10;- Proportion of samples identified as positive for ESBL-/AmpC-/carbapenemase-producing indicator E. coli – N/A&#10;2015/16:&#10;- Fully susceptible – 0.197&#10;- Decreased susceptibility to at least three antibiotics – 0.274&#10;- Decreased susceptibility to ciprofloxacin – 0.136&#10;- ESBL-/AmpC-/carbapenemase-producing – 0.274 &#10;2016/17:&#10;- Fully susceptible – 0.232&#10;- Decreased susceptibility to at least three antibiotics – 0.451&#10;- Decreased susceptibility to ciprofloxacin – 0.137&#10;- ESBL-/AmpC-/carbapenemase-producing – 0.251&#10;2017/18:&#10;- Fully susceptible – 0.337&#10;- Decreased susceptibility to at least three antibiotics – 0.363&#10;- Decreased susceptibility to ciprofloxacin – 0.106&#10;- ESBL-/AmpC-/carbapenemase-producing – 0.143&#10;2018/19:&#10;- Fully susceptible – 0.327&#10;- Decreased susceptibility to at least three antibiotics – 0.361&#10;- Decreased susceptibility to ciprofloxacin – 0.107&#10;- ESBL-/AmpC-/carbapenemase-producing – 0.133&#10;2019/20:&#10;- Fully susceptible – 0.367&#10;- Decreased susceptibility to at least three antibiotics – 0.318&#10;- Decreased susceptibility to ciprofloxacin – 0.079&#10;- ESBL-/AmpC-/carbapenemase-producing – 0.101&#10;2020/21:&#10;- Fully susceptible – 0.387&#10;- Decreased susceptibility to at least three antibiotics – 0.309&#10;- Decreased susceptibility to ciprofloxacin – 0.083&#10;- ESBL-/AmpC-/carbapenemase-producing – 0.143&#10;">
              <a:extLst>
                <a:ext uri="{FF2B5EF4-FFF2-40B4-BE49-F238E27FC236}">
                  <a16:creationId xmlns:a16="http://schemas.microsoft.com/office/drawing/2014/main" id="{03A6C0C2-6385-3E73-0451-07223179F73A}"/>
                </a:ext>
              </a:extLst>
            </p:cNvPr>
            <p:cNvGraphicFramePr/>
            <p:nvPr/>
          </p:nvGraphicFramePr>
          <p:xfrm>
            <a:off x="0" y="0"/>
            <a:ext cx="6119495" cy="359981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7" name="Text Box 16405">
              <a:extLst>
                <a:ext uri="{FF2B5EF4-FFF2-40B4-BE49-F238E27FC236}">
                  <a16:creationId xmlns:a16="http://schemas.microsoft.com/office/drawing/2014/main" id="{E6C31B01-835E-D44E-731C-3D1F3CF25B05}"/>
                </a:ext>
              </a:extLst>
            </p:cNvPr>
            <p:cNvSpPr txBox="1"/>
            <p:nvPr/>
          </p:nvSpPr>
          <p:spPr>
            <a:xfrm>
              <a:off x="1998133" y="2666027"/>
              <a:ext cx="330200" cy="237067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Bef>
                  <a:spcPts val="1200"/>
                </a:spcBef>
                <a:spcAft>
                  <a:spcPts val="600"/>
                </a:spcAft>
              </a:pPr>
              <a:r>
                <a:rPr lang="en-GB" sz="1100" dirty="0">
                  <a:ea typeface="Calibri" panose="020F0502020204030204" pitchFamily="34" charset="0"/>
                  <a:cs typeface="Times New Roman" panose="02020603050405020304" pitchFamily="18" charset="0"/>
                </a:rPr>
                <a:t>+</a:t>
              </a:r>
              <a:endParaRPr lang="en-GB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3" name="Text Box 3">
            <a:extLst>
              <a:ext uri="{FF2B5EF4-FFF2-40B4-BE49-F238E27FC236}">
                <a16:creationId xmlns:a16="http://schemas.microsoft.com/office/drawing/2014/main" id="{8E9C58C2-BC98-45BC-911E-C6B0E1BD2274}"/>
              </a:ext>
            </a:extLst>
          </p:cNvPr>
          <p:cNvSpPr txBox="1"/>
          <p:nvPr/>
        </p:nvSpPr>
        <p:spPr>
          <a:xfrm>
            <a:off x="7060554" y="5188930"/>
            <a:ext cx="994569" cy="23801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150"/>
              </a:spcAft>
            </a:pPr>
            <a:r>
              <a:rPr lang="en-GB" sz="900" dirty="0">
                <a:solidFill>
                  <a:srgbClr val="61677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© 2022 VMD</a:t>
            </a:r>
            <a:endParaRPr lang="en-GB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2779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2252F3-9895-4323-9741-51CCB5D165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B588797-566E-4899-A5BD-18C95FEF144C}" type="slidenum">
              <a:rPr lang="en-GB" altLang="en-US">
                <a:solidFill>
                  <a:srgbClr val="7F7F7F"/>
                </a:solidFill>
              </a:rPr>
              <a:pPr eaLnBrk="1" hangingPunct="1"/>
              <a:t>18</a:t>
            </a:fld>
            <a:endParaRPr lang="en-GB" altLang="en-US" dirty="0">
              <a:solidFill>
                <a:srgbClr val="7F7F7F"/>
              </a:solidFill>
            </a:endParaRPr>
          </a:p>
        </p:txBody>
      </p:sp>
      <p:sp>
        <p:nvSpPr>
          <p:cNvPr id="23558" name="Rectangle 19">
            <a:extLst>
              <a:ext uri="{FF2B5EF4-FFF2-40B4-BE49-F238E27FC236}">
                <a16:creationId xmlns:a16="http://schemas.microsoft.com/office/drawing/2014/main" id="{9747E6C3-7CA0-460B-926D-D974BF3AD7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2" y="809947"/>
            <a:ext cx="81343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None/>
            </a:pPr>
            <a:r>
              <a:rPr lang="en-GB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Resistance to non-HP-</a:t>
            </a:r>
            <a:r>
              <a:rPr lang="en-GB" sz="1400" spc="-18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 I A s</a:t>
            </a:r>
            <a:r>
              <a:rPr lang="en-GB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(A) and HP-</a:t>
            </a:r>
            <a:r>
              <a:rPr lang="en-GB" sz="1400" spc="-18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 I A s</a:t>
            </a:r>
            <a:r>
              <a:rPr lang="en-GB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(B) of </a:t>
            </a:r>
            <a:r>
              <a:rPr lang="en-GB" sz="1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Escherichia coli</a:t>
            </a:r>
            <a:r>
              <a:rPr lang="en-GB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isolates from cattle, pigs, sheep, broilers and turkeys (all ages combined; n=199 to 1,262 in 2021). Note scale differs between graphs. </a:t>
            </a:r>
          </a:p>
        </p:txBody>
      </p:sp>
      <p:grpSp>
        <p:nvGrpSpPr>
          <p:cNvPr id="23559" name="Group 1">
            <a:extLst>
              <a:ext uri="{FF2B5EF4-FFF2-40B4-BE49-F238E27FC236}">
                <a16:creationId xmlns:a16="http://schemas.microsoft.com/office/drawing/2014/main" id="{AC5D75AA-8E23-4007-8751-83FC7D56B7A6}"/>
              </a:ext>
            </a:extLst>
          </p:cNvPr>
          <p:cNvGrpSpPr>
            <a:grpSpLocks/>
          </p:cNvGrpSpPr>
          <p:nvPr/>
        </p:nvGrpSpPr>
        <p:grpSpPr bwMode="auto">
          <a:xfrm>
            <a:off x="11113" y="-17463"/>
            <a:ext cx="7212012" cy="1047751"/>
            <a:chOff x="11272" y="-17463"/>
            <a:chExt cx="7212503" cy="1047751"/>
          </a:xfrm>
        </p:grpSpPr>
        <p:grpSp>
          <p:nvGrpSpPr>
            <p:cNvPr id="23562" name="Group 7">
              <a:extLst>
                <a:ext uri="{FF2B5EF4-FFF2-40B4-BE49-F238E27FC236}">
                  <a16:creationId xmlns:a16="http://schemas.microsoft.com/office/drawing/2014/main" id="{2C5495E1-69BD-40D4-969E-D3A2A1B760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272" y="218920"/>
              <a:ext cx="7212503" cy="524030"/>
              <a:chOff x="1155102" y="218920"/>
              <a:chExt cx="7305330" cy="524030"/>
            </a:xfrm>
          </p:grpSpPr>
          <p:grpSp>
            <p:nvGrpSpPr>
              <p:cNvPr id="23564" name="Group 8">
                <a:extLst>
                  <a:ext uri="{FF2B5EF4-FFF2-40B4-BE49-F238E27FC236}">
                    <a16:creationId xmlns:a16="http://schemas.microsoft.com/office/drawing/2014/main" id="{1B3FBDDC-C396-49A0-A81F-72CAE3CE1D9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92288" y="220663"/>
                <a:ext cx="5868144" cy="522287"/>
                <a:chOff x="0" y="220663"/>
                <a:chExt cx="5868144" cy="522287"/>
              </a:xfrm>
            </p:grpSpPr>
            <p:sp>
              <p:nvSpPr>
                <p:cNvPr id="11" name="Rectangle 54">
                  <a:extLst>
                    <a:ext uri="{FF2B5EF4-FFF2-40B4-BE49-F238E27FC236}">
                      <a16:creationId xmlns:a16="http://schemas.microsoft.com/office/drawing/2014/main" id="{F1669FD6-278B-4C88-A1DF-3BB6814ED6AA}"/>
                    </a:ext>
                  </a:extLst>
                </p:cNvPr>
                <p:cNvSpPr/>
                <p:nvPr/>
              </p:nvSpPr>
              <p:spPr bwMode="auto">
                <a:xfrm>
                  <a:off x="698293" y="220663"/>
                  <a:ext cx="5169851" cy="522287"/>
                </a:xfrm>
                <a:custGeom>
                  <a:avLst/>
                  <a:gdLst>
                    <a:gd name="connsiteX0" fmla="*/ 0 w 3737610"/>
                    <a:gd name="connsiteY0" fmla="*/ 0 h 521335"/>
                    <a:gd name="connsiteX1" fmla="*/ 3737610 w 3737610"/>
                    <a:gd name="connsiteY1" fmla="*/ 0 h 521335"/>
                    <a:gd name="connsiteX2" fmla="*/ 3737610 w 3737610"/>
                    <a:gd name="connsiteY2" fmla="*/ 521335 h 521335"/>
                    <a:gd name="connsiteX3" fmla="*/ 0 w 3737610"/>
                    <a:gd name="connsiteY3" fmla="*/ 521335 h 521335"/>
                    <a:gd name="connsiteX4" fmla="*/ 0 w 3737610"/>
                    <a:gd name="connsiteY4" fmla="*/ 0 h 521335"/>
                    <a:gd name="connsiteX0" fmla="*/ 0 w 3737610"/>
                    <a:gd name="connsiteY0" fmla="*/ 0 h 521335"/>
                    <a:gd name="connsiteX1" fmla="*/ 3737610 w 3737610"/>
                    <a:gd name="connsiteY1" fmla="*/ 0 h 521335"/>
                    <a:gd name="connsiteX2" fmla="*/ 3227247 w 3737610"/>
                    <a:gd name="connsiteY2" fmla="*/ 521335 h 521335"/>
                    <a:gd name="connsiteX3" fmla="*/ 0 w 3737610"/>
                    <a:gd name="connsiteY3" fmla="*/ 521335 h 521335"/>
                    <a:gd name="connsiteX4" fmla="*/ 0 w 3737610"/>
                    <a:gd name="connsiteY4" fmla="*/ 0 h 5213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37610" h="521335">
                      <a:moveTo>
                        <a:pt x="0" y="0"/>
                      </a:moveTo>
                      <a:lnTo>
                        <a:pt x="3737610" y="0"/>
                      </a:lnTo>
                      <a:lnTo>
                        <a:pt x="3227247" y="521335"/>
                      </a:lnTo>
                      <a:lnTo>
                        <a:pt x="0" y="52133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294480E6-B138-4291-B08F-E8D385263BB5}"/>
                    </a:ext>
                  </a:extLst>
                </p:cNvPr>
                <p:cNvSpPr/>
                <p:nvPr/>
              </p:nvSpPr>
              <p:spPr>
                <a:xfrm>
                  <a:off x="403" y="220663"/>
                  <a:ext cx="697890" cy="522287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</p:grp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68D76F0-142C-4570-9D2B-31F2551F640A}"/>
                  </a:ext>
                </a:extLst>
              </p:cNvPr>
              <p:cNvSpPr/>
              <p:nvPr/>
            </p:nvSpPr>
            <p:spPr>
              <a:xfrm>
                <a:off x="1155102" y="219075"/>
                <a:ext cx="2735277" cy="52228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sp>
          <p:nvSpPr>
            <p:cNvPr id="13" name="Rectangle 70">
              <a:extLst>
                <a:ext uri="{FF2B5EF4-FFF2-40B4-BE49-F238E27FC236}">
                  <a16:creationId xmlns:a16="http://schemas.microsoft.com/office/drawing/2014/main" id="{81BE7E39-2A73-485E-931A-718D6383708C}"/>
                </a:ext>
              </a:extLst>
            </p:cNvPr>
            <p:cNvSpPr>
              <a:spLocks noChangeAspect="1"/>
            </p:cNvSpPr>
            <p:nvPr/>
          </p:nvSpPr>
          <p:spPr bwMode="auto">
            <a:xfrm rot="2663502">
              <a:off x="6793534" y="-17463"/>
              <a:ext cx="123833" cy="1047751"/>
            </a:xfrm>
            <a:custGeom>
              <a:avLst/>
              <a:gdLst>
                <a:gd name="connsiteX0" fmla="*/ 0 w 175260"/>
                <a:gd name="connsiteY0" fmla="*/ 0 h 949325"/>
                <a:gd name="connsiteX1" fmla="*/ 175260 w 175260"/>
                <a:gd name="connsiteY1" fmla="*/ 0 h 949325"/>
                <a:gd name="connsiteX2" fmla="*/ 175260 w 175260"/>
                <a:gd name="connsiteY2" fmla="*/ 949325 h 949325"/>
                <a:gd name="connsiteX3" fmla="*/ 0 w 175260"/>
                <a:gd name="connsiteY3" fmla="*/ 949325 h 949325"/>
                <a:gd name="connsiteX4" fmla="*/ 0 w 175260"/>
                <a:gd name="connsiteY4" fmla="*/ 0 h 949325"/>
                <a:gd name="connsiteX0" fmla="*/ 0 w 175260"/>
                <a:gd name="connsiteY0" fmla="*/ 84974 h 1034299"/>
                <a:gd name="connsiteX1" fmla="*/ 92072 w 175260"/>
                <a:gd name="connsiteY1" fmla="*/ 0 h 1034299"/>
                <a:gd name="connsiteX2" fmla="*/ 175260 w 175260"/>
                <a:gd name="connsiteY2" fmla="*/ 1034299 h 1034299"/>
                <a:gd name="connsiteX3" fmla="*/ 0 w 175260"/>
                <a:gd name="connsiteY3" fmla="*/ 1034299 h 1034299"/>
                <a:gd name="connsiteX4" fmla="*/ 0 w 175260"/>
                <a:gd name="connsiteY4" fmla="*/ 84974 h 1034299"/>
                <a:gd name="connsiteX0" fmla="*/ 0 w 175260"/>
                <a:gd name="connsiteY0" fmla="*/ 85575 h 1034900"/>
                <a:gd name="connsiteX1" fmla="*/ 90273 w 175260"/>
                <a:gd name="connsiteY1" fmla="*/ 0 h 1034900"/>
                <a:gd name="connsiteX2" fmla="*/ 175260 w 175260"/>
                <a:gd name="connsiteY2" fmla="*/ 1034900 h 1034900"/>
                <a:gd name="connsiteX3" fmla="*/ 0 w 175260"/>
                <a:gd name="connsiteY3" fmla="*/ 1034900 h 1034900"/>
                <a:gd name="connsiteX4" fmla="*/ 0 w 175260"/>
                <a:gd name="connsiteY4" fmla="*/ 85575 h 1034900"/>
                <a:gd name="connsiteX0" fmla="*/ 5220 w 180480"/>
                <a:gd name="connsiteY0" fmla="*/ 85575 h 1220776"/>
                <a:gd name="connsiteX1" fmla="*/ 95493 w 180480"/>
                <a:gd name="connsiteY1" fmla="*/ 0 h 1220776"/>
                <a:gd name="connsiteX2" fmla="*/ 180480 w 180480"/>
                <a:gd name="connsiteY2" fmla="*/ 1034900 h 1220776"/>
                <a:gd name="connsiteX3" fmla="*/ 0 w 180480"/>
                <a:gd name="connsiteY3" fmla="*/ 1220776 h 1220776"/>
                <a:gd name="connsiteX4" fmla="*/ 5220 w 180480"/>
                <a:gd name="connsiteY4" fmla="*/ 85575 h 1220776"/>
                <a:gd name="connsiteX0" fmla="*/ 5220 w 106834"/>
                <a:gd name="connsiteY0" fmla="*/ 85575 h 1220776"/>
                <a:gd name="connsiteX1" fmla="*/ 95493 w 106834"/>
                <a:gd name="connsiteY1" fmla="*/ 0 h 1220776"/>
                <a:gd name="connsiteX2" fmla="*/ 106834 w 106834"/>
                <a:gd name="connsiteY2" fmla="*/ 1115096 h 1220776"/>
                <a:gd name="connsiteX3" fmla="*/ 0 w 106834"/>
                <a:gd name="connsiteY3" fmla="*/ 1220776 h 1220776"/>
                <a:gd name="connsiteX4" fmla="*/ 5220 w 106834"/>
                <a:gd name="connsiteY4" fmla="*/ 85575 h 1220776"/>
                <a:gd name="connsiteX0" fmla="*/ 5220 w 106834"/>
                <a:gd name="connsiteY0" fmla="*/ 93252 h 1228453"/>
                <a:gd name="connsiteX1" fmla="*/ 99310 w 106834"/>
                <a:gd name="connsiteY1" fmla="*/ 0 h 1228453"/>
                <a:gd name="connsiteX2" fmla="*/ 106834 w 106834"/>
                <a:gd name="connsiteY2" fmla="*/ 1122773 h 1228453"/>
                <a:gd name="connsiteX3" fmla="*/ 0 w 106834"/>
                <a:gd name="connsiteY3" fmla="*/ 1228453 h 1228453"/>
                <a:gd name="connsiteX4" fmla="*/ 5220 w 106834"/>
                <a:gd name="connsiteY4" fmla="*/ 93252 h 1228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834" h="1228453">
                  <a:moveTo>
                    <a:pt x="5220" y="93252"/>
                  </a:moveTo>
                  <a:lnTo>
                    <a:pt x="99310" y="0"/>
                  </a:lnTo>
                  <a:lnTo>
                    <a:pt x="106834" y="1122773"/>
                  </a:lnTo>
                  <a:lnTo>
                    <a:pt x="0" y="1228453"/>
                  </a:lnTo>
                  <a:lnTo>
                    <a:pt x="5220" y="93252"/>
                  </a:lnTo>
                  <a:close/>
                </a:path>
              </a:pathLst>
            </a:custGeom>
            <a:solidFill>
              <a:srgbClr val="D926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/>
            </a:p>
          </p:txBody>
        </p:sp>
      </p:grpSp>
      <p:sp>
        <p:nvSpPr>
          <p:cNvPr id="23560" name="Title 2">
            <a:extLst>
              <a:ext uri="{FF2B5EF4-FFF2-40B4-BE49-F238E27FC236}">
                <a16:creationId xmlns:a16="http://schemas.microsoft.com/office/drawing/2014/main" id="{AF5D5ABC-D336-4829-8048-2548A0999E29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473075" y="180962"/>
            <a:ext cx="8202613" cy="7191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b="0">
                <a:solidFill>
                  <a:srgbClr val="D9262E"/>
                </a:solidFill>
              </a:rPr>
              <a:t>Clinical Surveillance of AMR</a:t>
            </a:r>
            <a:endParaRPr lang="en-GB" altLang="en-US">
              <a:solidFill>
                <a:srgbClr val="D9262E"/>
              </a:solidFill>
            </a:endParaRPr>
          </a:p>
        </p:txBody>
      </p:sp>
      <p:sp>
        <p:nvSpPr>
          <p:cNvPr id="14" name="TextBox 5">
            <a:extLst>
              <a:ext uri="{FF2B5EF4-FFF2-40B4-BE49-F238E27FC236}">
                <a16:creationId xmlns:a16="http://schemas.microsoft.com/office/drawing/2014/main" id="{A87BAD98-A31D-4142-B1BB-0C220A223032}"/>
              </a:ext>
            </a:extLst>
          </p:cNvPr>
          <p:cNvSpPr txBox="1"/>
          <p:nvPr/>
        </p:nvSpPr>
        <p:spPr>
          <a:xfrm>
            <a:off x="6444102" y="5958453"/>
            <a:ext cx="2085975" cy="2762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1" dirty="0">
                <a:solidFill>
                  <a:srgbClr val="000000"/>
                </a:solidFill>
                <a:latin typeface="Arial" pitchFamily="34"/>
                <a:cs typeface="Arial" pitchFamily="34"/>
              </a:rPr>
              <a:t>Source: Fig. 4.9; p. 94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0D976B-D137-49CD-B4E5-86B7D4B99BCC}"/>
              </a:ext>
            </a:extLst>
          </p:cNvPr>
          <p:cNvSpPr txBox="1"/>
          <p:nvPr/>
        </p:nvSpPr>
        <p:spPr>
          <a:xfrm>
            <a:off x="6444102" y="6176918"/>
            <a:ext cx="1870076" cy="2762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dirty="0">
                <a:latin typeface="Arial" pitchFamily="34"/>
                <a:cs typeface="Arial" pitchFamily="34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VARSS REPORT 2021</a:t>
            </a:r>
            <a:endParaRPr lang="en-GB" sz="1200" b="0" i="0" u="sng" strike="noStrike" kern="1200" cap="none" spc="0" baseline="0" dirty="0">
              <a:uFillTx/>
              <a:latin typeface="Arial" pitchFamily="34"/>
              <a:cs typeface="Arial" pitchFamily="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50DB43-354A-4384-9CCA-9BB43D4B962B}"/>
              </a:ext>
            </a:extLst>
          </p:cNvPr>
          <p:cNvSpPr txBox="1"/>
          <p:nvPr/>
        </p:nvSpPr>
        <p:spPr>
          <a:xfrm>
            <a:off x="724405" y="5832449"/>
            <a:ext cx="5676936" cy="431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AG: aminoglycoside, AP: amphenicols, BL: beta-lactams, QU: quinolones, TC: tetracyclines, TS: trimethoprim/sulphonamides, 3/4GC: third and fourth generation cephalosporins</a:t>
            </a:r>
          </a:p>
        </p:txBody>
      </p:sp>
      <p:grpSp>
        <p:nvGrpSpPr>
          <p:cNvPr id="7" name="Group 6" descr="Bar graph showing resistance to non-HP-C I A s and HP-C I A s of Escherichia coli isolates from cattle, pigs, sheep, broilers and turkeys (all ages, combined). &#10;2019:&#10;- Amikacin – 0% &#10;- Apramycin –7.4% &#10;- Neomycin –17.4% &#10;- Spectinomycin – 31.2% &#10;- Streptomycin – 51.4% &#10;- Chloramphenicol – 28.6%&#10;- Florfenicol – 21.1%&#10;- Amoxicillin/clavulanate – 20.5%&#10;- Ampicillin – 56.5%&#10;- Doxycycline – 44.4%&#10;- Tetracycline – 58.8%&#10;- Trimethoprim/sulphonamide - 38.2%&#10;- Cefotaxime – 7.6%&#10;- Cefpodoxime – 1.8%&#10;- Ceftazidime – 3.1%&#10;- Enrofloxacin – 6.3%&#10;2020:&#10;- Amikacin – 0% &#10;- Apramycin –8.4% &#10;- Neomycin –17.4% &#10;- Spectinomycin – 27.3% &#10;- Streptomycin – 59.8% &#10;- Chloramphenicol – 30.2%&#10;- Florfenicol – 22.1%&#10;- Amoxicillin/clavulanate – 17.9%&#10;- Ampicillin – 54.7%&#10;- Doxycycline – 40.7%&#10;- Tetracycline – 50.6%&#10;- Trimethoprim/sulphonamide – 35.8%&#10;- Cefotaxime – 6.7%&#10;- Cefpodoxime – 2.3%&#10;- Ceftazidime – 3.3%&#10;- Enrofloxacin – 2.8%&#10;2021:&#10;- Amikacin – 0% &#10;- Apramycin –10.3% &#10;- Neomycin –19.2% &#10;- Spectinomycin – 27.2% &#10;- Streptomycin – 52.8% &#10;- Chloramphenicol – 25.6%&#10;- Florfenicol – 21.4%&#10;- Amoxicillin/clavulanate – 19.3%&#10;- Ampicillin – 52.3%&#10;- Doxycycline – 39.6%&#10;- Tetracycline – 53.0%&#10;- Trimethoprim/sulphonamide – 34.7%&#10;- Cefotaxime – 4.0%&#10;- Cefpodoxime – 0.8%&#10;- Ceftazidime – 3.5%&#10;- Enrofloxacin – 1.8%&#10;">
            <a:extLst>
              <a:ext uri="{FF2B5EF4-FFF2-40B4-BE49-F238E27FC236}">
                <a16:creationId xmlns:a16="http://schemas.microsoft.com/office/drawing/2014/main" id="{A1BA095A-02AB-0AFB-4584-1DD034E45A41}"/>
              </a:ext>
            </a:extLst>
          </p:cNvPr>
          <p:cNvGrpSpPr/>
          <p:nvPr/>
        </p:nvGrpSpPr>
        <p:grpSpPr>
          <a:xfrm>
            <a:off x="1331640" y="1435418"/>
            <a:ext cx="6480720" cy="3987165"/>
            <a:chOff x="0" y="0"/>
            <a:chExt cx="6143626" cy="423299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CCD1835-8B59-CE3C-C29F-F6D88AFED21E}"/>
                </a:ext>
              </a:extLst>
            </p:cNvPr>
            <p:cNvGrpSpPr/>
            <p:nvPr/>
          </p:nvGrpSpPr>
          <p:grpSpPr>
            <a:xfrm>
              <a:off x="0" y="0"/>
              <a:ext cx="6017399" cy="4232992"/>
              <a:chOff x="0" y="0"/>
              <a:chExt cx="6017399" cy="4232992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125C210F-0DCD-88E4-94FF-67E6BE93B9C0}"/>
                  </a:ext>
                </a:extLst>
              </p:cNvPr>
              <p:cNvGrpSpPr/>
              <p:nvPr/>
            </p:nvGrpSpPr>
            <p:grpSpPr>
              <a:xfrm>
                <a:off x="190005" y="0"/>
                <a:ext cx="5827394" cy="4232992"/>
                <a:chOff x="-4" y="-12945"/>
                <a:chExt cx="5826770" cy="4529648"/>
              </a:xfrm>
            </p:grpSpPr>
            <p:sp>
              <p:nvSpPr>
                <p:cNvPr id="26" name="Text Box 114">
                  <a:extLst>
                    <a:ext uri="{FF2B5EF4-FFF2-40B4-BE49-F238E27FC236}">
                      <a16:creationId xmlns:a16="http://schemas.microsoft.com/office/drawing/2014/main" id="{7E5BA382-FBB0-61DF-68F8-DEF54AF6D562}"/>
                    </a:ext>
                  </a:extLst>
                </p:cNvPr>
                <p:cNvSpPr txBox="1"/>
                <p:nvPr/>
              </p:nvSpPr>
              <p:spPr>
                <a:xfrm>
                  <a:off x="-4" y="-12945"/>
                  <a:ext cx="4610100" cy="366853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Bef>
                      <a:spcPts val="1200"/>
                    </a:spcBef>
                    <a:spcAft>
                      <a:spcPts val="600"/>
                    </a:spcAft>
                  </a:pPr>
                  <a:r>
                    <a:rPr lang="en-GB" sz="120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(A)                                                                                             (B)</a:t>
                  </a:r>
                  <a:endParaRPr lang="en-GB" sz="1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7" name="Text Box 121">
                  <a:extLst>
                    <a:ext uri="{FF2B5EF4-FFF2-40B4-BE49-F238E27FC236}">
                      <a16:creationId xmlns:a16="http://schemas.microsoft.com/office/drawing/2014/main" id="{96BF46A8-E6D2-29FD-0A62-4D84F7712128}"/>
                    </a:ext>
                  </a:extLst>
                </p:cNvPr>
                <p:cNvSpPr txBox="1"/>
                <p:nvPr/>
              </p:nvSpPr>
              <p:spPr>
                <a:xfrm>
                  <a:off x="4279906" y="3405467"/>
                  <a:ext cx="1546860" cy="1111236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Bef>
                      <a:spcPts val="1200"/>
                    </a:spcBef>
                    <a:spcAft>
                      <a:spcPts val="600"/>
                    </a:spcAft>
                  </a:pPr>
                  <a:r>
                    <a:rPr lang="en-GB" sz="1200" b="1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Key </a:t>
                  </a:r>
                  <a:endParaRPr lang="en-GB" sz="1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GB" sz="1200" dirty="0">
                      <a:solidFill>
                        <a:srgbClr val="6D3075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  <a:sym typeface="Wingdings 2" panose="05020102010507070707" pitchFamily="18" charset="2"/>
                    </a:rPr>
                    <a:t></a:t>
                  </a:r>
                  <a:r>
                    <a:rPr lang="en-GB" sz="1200" dirty="0">
                      <a:solidFill>
                        <a:srgbClr val="6D3075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GB" sz="12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2019 </a:t>
                  </a:r>
                  <a:endParaRPr lang="en-GB" sz="1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GB" sz="1200" dirty="0">
                      <a:solidFill>
                        <a:srgbClr val="0070C0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  <a:sym typeface="Wingdings 2" panose="05020102010507070707" pitchFamily="18" charset="2"/>
                    </a:rPr>
                    <a:t></a:t>
                  </a:r>
                  <a:r>
                    <a:rPr lang="en-GB" sz="1200" dirty="0">
                      <a:solidFill>
                        <a:srgbClr val="0070C0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GB" sz="12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2020 </a:t>
                  </a:r>
                  <a:endParaRPr lang="en-GB" sz="1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GB" sz="1200" dirty="0">
                      <a:solidFill>
                        <a:srgbClr val="D9262E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  <a:sym typeface="Wingdings 2" panose="05020102010507070707" pitchFamily="18" charset="2"/>
                    </a:rPr>
                    <a:t></a:t>
                  </a:r>
                  <a:r>
                    <a:rPr lang="en-GB" sz="1200" dirty="0">
                      <a:solidFill>
                        <a:srgbClr val="C00000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GB" sz="12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2021 </a:t>
                  </a:r>
                  <a:endParaRPr lang="en-GB" sz="1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graphicFrame>
            <p:nvGraphicFramePr>
              <p:cNvPr id="25" name="Chart 24">
                <a:extLst>
                  <a:ext uri="{FF2B5EF4-FFF2-40B4-BE49-F238E27FC236}">
                    <a16:creationId xmlns:a16="http://schemas.microsoft.com/office/drawing/2014/main" id="{DFFA5311-AD3D-86C1-DC3E-F8E3C2DBAAE8}"/>
                  </a:ext>
                </a:extLst>
              </p:cNvPr>
              <p:cNvGraphicFramePr/>
              <p:nvPr/>
            </p:nvGraphicFramePr>
            <p:xfrm>
              <a:off x="0" y="273132"/>
              <a:ext cx="4227195" cy="395986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</p:grpSp>
        <p:graphicFrame>
          <p:nvGraphicFramePr>
            <p:cNvPr id="23" name="Chart 22">
              <a:extLst>
                <a:ext uri="{FF2B5EF4-FFF2-40B4-BE49-F238E27FC236}">
                  <a16:creationId xmlns:a16="http://schemas.microsoft.com/office/drawing/2014/main" id="{4D5F2AC7-C68A-F00B-A45E-7FCE875DD9E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560189554"/>
                </p:ext>
              </p:extLst>
            </p:nvPr>
          </p:nvGraphicFramePr>
          <p:xfrm>
            <a:off x="4133850" y="276224"/>
            <a:ext cx="2009776" cy="26863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sp>
        <p:nvSpPr>
          <p:cNvPr id="18" name="Text Box 3">
            <a:extLst>
              <a:ext uri="{FF2B5EF4-FFF2-40B4-BE49-F238E27FC236}">
                <a16:creationId xmlns:a16="http://schemas.microsoft.com/office/drawing/2014/main" id="{8B92632F-9599-426C-BBD5-108B06F4EDC3}"/>
              </a:ext>
            </a:extLst>
          </p:cNvPr>
          <p:cNvSpPr txBox="1"/>
          <p:nvPr/>
        </p:nvSpPr>
        <p:spPr>
          <a:xfrm>
            <a:off x="6995316" y="5216413"/>
            <a:ext cx="989639" cy="23801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150"/>
              </a:spcAft>
            </a:pPr>
            <a:r>
              <a:rPr lang="en-GB" sz="900" dirty="0">
                <a:solidFill>
                  <a:srgbClr val="61677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© 2022 VMD</a:t>
            </a:r>
            <a:endParaRPr lang="en-GB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5379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2252F3-9895-4323-9741-51CCB5D165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588797-566E-4899-A5BD-18C95FEF144C}" type="slidenum">
              <a:rPr kumimoji="0" lang="en-GB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altLang="en-US" sz="10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558" name="Rectangle 19">
            <a:extLst>
              <a:ext uri="{FF2B5EF4-FFF2-40B4-BE49-F238E27FC236}">
                <a16:creationId xmlns:a16="http://schemas.microsoft.com/office/drawing/2014/main" id="{9747E6C3-7CA0-460B-926D-D974BF3AD7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673" y="850251"/>
            <a:ext cx="6192688" cy="634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rgbClr val="00AF4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6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Antibiotic susceptibility in </a:t>
            </a:r>
            <a:r>
              <a:rPr kumimoji="0" lang="en-GB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Salmonella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spp. isolated from different sources, 2019 to 2021 (</a:t>
            </a: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n=4,507 in 2021).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3559" name="Group 1">
            <a:extLst>
              <a:ext uri="{FF2B5EF4-FFF2-40B4-BE49-F238E27FC236}">
                <a16:creationId xmlns:a16="http://schemas.microsoft.com/office/drawing/2014/main" id="{AC5D75AA-8E23-4007-8751-83FC7D56B7A6}"/>
              </a:ext>
            </a:extLst>
          </p:cNvPr>
          <p:cNvGrpSpPr>
            <a:grpSpLocks/>
          </p:cNvGrpSpPr>
          <p:nvPr/>
        </p:nvGrpSpPr>
        <p:grpSpPr bwMode="auto">
          <a:xfrm>
            <a:off x="11113" y="-17463"/>
            <a:ext cx="7212012" cy="1047751"/>
            <a:chOff x="11272" y="-17463"/>
            <a:chExt cx="7212503" cy="1047751"/>
          </a:xfrm>
        </p:grpSpPr>
        <p:grpSp>
          <p:nvGrpSpPr>
            <p:cNvPr id="23562" name="Group 7">
              <a:extLst>
                <a:ext uri="{FF2B5EF4-FFF2-40B4-BE49-F238E27FC236}">
                  <a16:creationId xmlns:a16="http://schemas.microsoft.com/office/drawing/2014/main" id="{2C5495E1-69BD-40D4-969E-D3A2A1B760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272" y="218920"/>
              <a:ext cx="7212503" cy="524030"/>
              <a:chOff x="1155102" y="218920"/>
              <a:chExt cx="7305330" cy="524030"/>
            </a:xfrm>
          </p:grpSpPr>
          <p:grpSp>
            <p:nvGrpSpPr>
              <p:cNvPr id="23564" name="Group 8">
                <a:extLst>
                  <a:ext uri="{FF2B5EF4-FFF2-40B4-BE49-F238E27FC236}">
                    <a16:creationId xmlns:a16="http://schemas.microsoft.com/office/drawing/2014/main" id="{1B3FBDDC-C396-49A0-A81F-72CAE3CE1D9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92288" y="220663"/>
                <a:ext cx="5868144" cy="522287"/>
                <a:chOff x="0" y="220663"/>
                <a:chExt cx="5868144" cy="522287"/>
              </a:xfrm>
            </p:grpSpPr>
            <p:sp>
              <p:nvSpPr>
                <p:cNvPr id="11" name="Rectangle 54">
                  <a:extLst>
                    <a:ext uri="{FF2B5EF4-FFF2-40B4-BE49-F238E27FC236}">
                      <a16:creationId xmlns:a16="http://schemas.microsoft.com/office/drawing/2014/main" id="{F1669FD6-278B-4C88-A1DF-3BB6814ED6AA}"/>
                    </a:ext>
                  </a:extLst>
                </p:cNvPr>
                <p:cNvSpPr/>
                <p:nvPr/>
              </p:nvSpPr>
              <p:spPr bwMode="auto">
                <a:xfrm>
                  <a:off x="698293" y="220663"/>
                  <a:ext cx="5169851" cy="522287"/>
                </a:xfrm>
                <a:custGeom>
                  <a:avLst/>
                  <a:gdLst>
                    <a:gd name="connsiteX0" fmla="*/ 0 w 3737610"/>
                    <a:gd name="connsiteY0" fmla="*/ 0 h 521335"/>
                    <a:gd name="connsiteX1" fmla="*/ 3737610 w 3737610"/>
                    <a:gd name="connsiteY1" fmla="*/ 0 h 521335"/>
                    <a:gd name="connsiteX2" fmla="*/ 3737610 w 3737610"/>
                    <a:gd name="connsiteY2" fmla="*/ 521335 h 521335"/>
                    <a:gd name="connsiteX3" fmla="*/ 0 w 3737610"/>
                    <a:gd name="connsiteY3" fmla="*/ 521335 h 521335"/>
                    <a:gd name="connsiteX4" fmla="*/ 0 w 3737610"/>
                    <a:gd name="connsiteY4" fmla="*/ 0 h 521335"/>
                    <a:gd name="connsiteX0" fmla="*/ 0 w 3737610"/>
                    <a:gd name="connsiteY0" fmla="*/ 0 h 521335"/>
                    <a:gd name="connsiteX1" fmla="*/ 3737610 w 3737610"/>
                    <a:gd name="connsiteY1" fmla="*/ 0 h 521335"/>
                    <a:gd name="connsiteX2" fmla="*/ 3227247 w 3737610"/>
                    <a:gd name="connsiteY2" fmla="*/ 521335 h 521335"/>
                    <a:gd name="connsiteX3" fmla="*/ 0 w 3737610"/>
                    <a:gd name="connsiteY3" fmla="*/ 521335 h 521335"/>
                    <a:gd name="connsiteX4" fmla="*/ 0 w 3737610"/>
                    <a:gd name="connsiteY4" fmla="*/ 0 h 5213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37610" h="521335">
                      <a:moveTo>
                        <a:pt x="0" y="0"/>
                      </a:moveTo>
                      <a:lnTo>
                        <a:pt x="3737610" y="0"/>
                      </a:lnTo>
                      <a:lnTo>
                        <a:pt x="3227247" y="521335"/>
                      </a:lnTo>
                      <a:lnTo>
                        <a:pt x="0" y="52133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294480E6-B138-4291-B08F-E8D385263BB5}"/>
                    </a:ext>
                  </a:extLst>
                </p:cNvPr>
                <p:cNvSpPr/>
                <p:nvPr/>
              </p:nvSpPr>
              <p:spPr>
                <a:xfrm>
                  <a:off x="403" y="220663"/>
                  <a:ext cx="697890" cy="522287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68D76F0-142C-4570-9D2B-31F2551F640A}"/>
                  </a:ext>
                </a:extLst>
              </p:cNvPr>
              <p:cNvSpPr/>
              <p:nvPr/>
            </p:nvSpPr>
            <p:spPr>
              <a:xfrm>
                <a:off x="1155102" y="219075"/>
                <a:ext cx="2735277" cy="52228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3" name="Rectangle 70">
              <a:extLst>
                <a:ext uri="{FF2B5EF4-FFF2-40B4-BE49-F238E27FC236}">
                  <a16:creationId xmlns:a16="http://schemas.microsoft.com/office/drawing/2014/main" id="{81BE7E39-2A73-485E-931A-718D6383708C}"/>
                </a:ext>
              </a:extLst>
            </p:cNvPr>
            <p:cNvSpPr>
              <a:spLocks noChangeAspect="1"/>
            </p:cNvSpPr>
            <p:nvPr/>
          </p:nvSpPr>
          <p:spPr bwMode="auto">
            <a:xfrm rot="2663502">
              <a:off x="6793534" y="-17463"/>
              <a:ext cx="123833" cy="1047751"/>
            </a:xfrm>
            <a:custGeom>
              <a:avLst/>
              <a:gdLst>
                <a:gd name="connsiteX0" fmla="*/ 0 w 175260"/>
                <a:gd name="connsiteY0" fmla="*/ 0 h 949325"/>
                <a:gd name="connsiteX1" fmla="*/ 175260 w 175260"/>
                <a:gd name="connsiteY1" fmla="*/ 0 h 949325"/>
                <a:gd name="connsiteX2" fmla="*/ 175260 w 175260"/>
                <a:gd name="connsiteY2" fmla="*/ 949325 h 949325"/>
                <a:gd name="connsiteX3" fmla="*/ 0 w 175260"/>
                <a:gd name="connsiteY3" fmla="*/ 949325 h 949325"/>
                <a:gd name="connsiteX4" fmla="*/ 0 w 175260"/>
                <a:gd name="connsiteY4" fmla="*/ 0 h 949325"/>
                <a:gd name="connsiteX0" fmla="*/ 0 w 175260"/>
                <a:gd name="connsiteY0" fmla="*/ 84974 h 1034299"/>
                <a:gd name="connsiteX1" fmla="*/ 92072 w 175260"/>
                <a:gd name="connsiteY1" fmla="*/ 0 h 1034299"/>
                <a:gd name="connsiteX2" fmla="*/ 175260 w 175260"/>
                <a:gd name="connsiteY2" fmla="*/ 1034299 h 1034299"/>
                <a:gd name="connsiteX3" fmla="*/ 0 w 175260"/>
                <a:gd name="connsiteY3" fmla="*/ 1034299 h 1034299"/>
                <a:gd name="connsiteX4" fmla="*/ 0 w 175260"/>
                <a:gd name="connsiteY4" fmla="*/ 84974 h 1034299"/>
                <a:gd name="connsiteX0" fmla="*/ 0 w 175260"/>
                <a:gd name="connsiteY0" fmla="*/ 85575 h 1034900"/>
                <a:gd name="connsiteX1" fmla="*/ 90273 w 175260"/>
                <a:gd name="connsiteY1" fmla="*/ 0 h 1034900"/>
                <a:gd name="connsiteX2" fmla="*/ 175260 w 175260"/>
                <a:gd name="connsiteY2" fmla="*/ 1034900 h 1034900"/>
                <a:gd name="connsiteX3" fmla="*/ 0 w 175260"/>
                <a:gd name="connsiteY3" fmla="*/ 1034900 h 1034900"/>
                <a:gd name="connsiteX4" fmla="*/ 0 w 175260"/>
                <a:gd name="connsiteY4" fmla="*/ 85575 h 1034900"/>
                <a:gd name="connsiteX0" fmla="*/ 5220 w 180480"/>
                <a:gd name="connsiteY0" fmla="*/ 85575 h 1220776"/>
                <a:gd name="connsiteX1" fmla="*/ 95493 w 180480"/>
                <a:gd name="connsiteY1" fmla="*/ 0 h 1220776"/>
                <a:gd name="connsiteX2" fmla="*/ 180480 w 180480"/>
                <a:gd name="connsiteY2" fmla="*/ 1034900 h 1220776"/>
                <a:gd name="connsiteX3" fmla="*/ 0 w 180480"/>
                <a:gd name="connsiteY3" fmla="*/ 1220776 h 1220776"/>
                <a:gd name="connsiteX4" fmla="*/ 5220 w 180480"/>
                <a:gd name="connsiteY4" fmla="*/ 85575 h 1220776"/>
                <a:gd name="connsiteX0" fmla="*/ 5220 w 106834"/>
                <a:gd name="connsiteY0" fmla="*/ 85575 h 1220776"/>
                <a:gd name="connsiteX1" fmla="*/ 95493 w 106834"/>
                <a:gd name="connsiteY1" fmla="*/ 0 h 1220776"/>
                <a:gd name="connsiteX2" fmla="*/ 106834 w 106834"/>
                <a:gd name="connsiteY2" fmla="*/ 1115096 h 1220776"/>
                <a:gd name="connsiteX3" fmla="*/ 0 w 106834"/>
                <a:gd name="connsiteY3" fmla="*/ 1220776 h 1220776"/>
                <a:gd name="connsiteX4" fmla="*/ 5220 w 106834"/>
                <a:gd name="connsiteY4" fmla="*/ 85575 h 1220776"/>
                <a:gd name="connsiteX0" fmla="*/ 5220 w 106834"/>
                <a:gd name="connsiteY0" fmla="*/ 93252 h 1228453"/>
                <a:gd name="connsiteX1" fmla="*/ 99310 w 106834"/>
                <a:gd name="connsiteY1" fmla="*/ 0 h 1228453"/>
                <a:gd name="connsiteX2" fmla="*/ 106834 w 106834"/>
                <a:gd name="connsiteY2" fmla="*/ 1122773 h 1228453"/>
                <a:gd name="connsiteX3" fmla="*/ 0 w 106834"/>
                <a:gd name="connsiteY3" fmla="*/ 1228453 h 1228453"/>
                <a:gd name="connsiteX4" fmla="*/ 5220 w 106834"/>
                <a:gd name="connsiteY4" fmla="*/ 93252 h 1228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834" h="1228453">
                  <a:moveTo>
                    <a:pt x="5220" y="93252"/>
                  </a:moveTo>
                  <a:lnTo>
                    <a:pt x="99310" y="0"/>
                  </a:lnTo>
                  <a:lnTo>
                    <a:pt x="106834" y="1122773"/>
                  </a:lnTo>
                  <a:lnTo>
                    <a:pt x="0" y="1228453"/>
                  </a:lnTo>
                  <a:lnTo>
                    <a:pt x="5220" y="93252"/>
                  </a:lnTo>
                  <a:close/>
                </a:path>
              </a:pathLst>
            </a:custGeom>
            <a:solidFill>
              <a:srgbClr val="D926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3560" name="Title 2">
            <a:extLst>
              <a:ext uri="{FF2B5EF4-FFF2-40B4-BE49-F238E27FC236}">
                <a16:creationId xmlns:a16="http://schemas.microsoft.com/office/drawing/2014/main" id="{AF5D5ABC-D336-4829-8048-2548A0999E29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473075" y="188913"/>
            <a:ext cx="8202613" cy="7191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b="0">
                <a:solidFill>
                  <a:srgbClr val="D9262E"/>
                </a:solidFill>
              </a:rPr>
              <a:t>Clinical Surveillance of AMR</a:t>
            </a:r>
            <a:endParaRPr lang="en-GB" altLang="en-US">
              <a:solidFill>
                <a:srgbClr val="D9262E"/>
              </a:solidFill>
            </a:endParaRPr>
          </a:p>
        </p:txBody>
      </p:sp>
      <p:sp>
        <p:nvSpPr>
          <p:cNvPr id="15" name="TextBox 5">
            <a:extLst>
              <a:ext uri="{FF2B5EF4-FFF2-40B4-BE49-F238E27FC236}">
                <a16:creationId xmlns:a16="http://schemas.microsoft.com/office/drawing/2014/main" id="{A861469D-D68A-4277-B819-5C8CAD1EB480}"/>
              </a:ext>
            </a:extLst>
          </p:cNvPr>
          <p:cNvSpPr txBox="1"/>
          <p:nvPr/>
        </p:nvSpPr>
        <p:spPr>
          <a:xfrm>
            <a:off x="6516691" y="5785200"/>
            <a:ext cx="2085975" cy="2762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/>
                <a:ea typeface="+mn-ea"/>
                <a:cs typeface="Arial" pitchFamily="34"/>
              </a:rPr>
              <a:t>Source: Fig. 4.21; p. 107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4A45076-C7E5-4FBE-9651-C7D5AD265D0D}"/>
              </a:ext>
            </a:extLst>
          </p:cNvPr>
          <p:cNvSpPr txBox="1"/>
          <p:nvPr/>
        </p:nvSpPr>
        <p:spPr>
          <a:xfrm>
            <a:off x="6516691" y="6013451"/>
            <a:ext cx="1870076" cy="2762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dirty="0">
                <a:latin typeface="Arial" pitchFamily="34"/>
                <a:cs typeface="Arial" pitchFamily="34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VARSS REPORT 2021</a:t>
            </a:r>
            <a:endParaRPr kumimoji="0" lang="en-GB" sz="12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/>
              <a:ea typeface="+mn-ea"/>
              <a:cs typeface="Arial" pitchFamily="3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4D1124-4DC4-4912-85B8-5EB75CC057B3}"/>
              </a:ext>
            </a:extLst>
          </p:cNvPr>
          <p:cNvSpPr txBox="1"/>
          <p:nvPr/>
        </p:nvSpPr>
        <p:spPr>
          <a:xfrm>
            <a:off x="2125785" y="5187496"/>
            <a:ext cx="5184575" cy="605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GB" sz="9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Key: </a:t>
            </a:r>
            <a:r>
              <a:rPr lang="en-GB" sz="900" dirty="0">
                <a:solidFill>
                  <a:srgbClr val="6D307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</a:t>
            </a:r>
            <a:r>
              <a:rPr lang="en-GB" sz="900" dirty="0">
                <a:solidFill>
                  <a:srgbClr val="6D307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2019 </a:t>
            </a:r>
            <a:r>
              <a:rPr lang="en-GB" sz="9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</a:t>
            </a:r>
            <a:r>
              <a:rPr lang="en-GB" sz="9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2020 </a:t>
            </a:r>
            <a:r>
              <a:rPr lang="en-GB" sz="900" dirty="0">
                <a:solidFill>
                  <a:srgbClr val="D9262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</a:t>
            </a:r>
            <a:r>
              <a:rPr lang="en-GB" sz="900" dirty="0">
                <a:solidFill>
                  <a:srgbClr val="D9262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2021</a:t>
            </a:r>
          </a:p>
          <a:p>
            <a:r>
              <a:rPr lang="en-GB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Ducks, horses, other non-avian species, other avian species and farm environment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2" name="Chart 1" descr="2019:&#10;- Cattle – 89.0%&#10;- Sheep – 98.8%&#10;- Pigs – 21.4%&#10;- Chickens – 76.8%&#10;- Turkeys – 18.5%&#10;- Other – 76.0%&#10;- All – 72.2%&#10;2020:&#10;- Cattle – 71.5%&#10;- Sheep – 94.2%&#10;- Pigs – 17.4%&#10;- Chickens – 73.8%&#10;- Turkeys – 29.1%&#10;- Other – 71.5%&#10;- All – 68.3%&#10;2021:&#10;- Cattle – 77.6%&#10;- Sheep – 85.0%&#10;- Pigs – 17.5%&#10;- Chickens – 74.3%&#10;- Turkeys – 31.2%&#10;- Other – 68.2% &#10;- All – 67.5%&#10;">
            <a:extLst>
              <a:ext uri="{FF2B5EF4-FFF2-40B4-BE49-F238E27FC236}">
                <a16:creationId xmlns:a16="http://schemas.microsoft.com/office/drawing/2014/main" id="{AF67FD34-75D5-4C03-A8EF-4A9B2BA0EA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4106224"/>
              </p:ext>
            </p:extLst>
          </p:nvPr>
        </p:nvGraphicFramePr>
        <p:xfrm>
          <a:off x="1475657" y="1629092"/>
          <a:ext cx="6480720" cy="3599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Text Box 3">
            <a:extLst>
              <a:ext uri="{FF2B5EF4-FFF2-40B4-BE49-F238E27FC236}">
                <a16:creationId xmlns:a16="http://schemas.microsoft.com/office/drawing/2014/main" id="{567FCEF1-A9D9-4B2D-8ACE-E1301A1D35BD}"/>
              </a:ext>
            </a:extLst>
          </p:cNvPr>
          <p:cNvSpPr txBox="1"/>
          <p:nvPr/>
        </p:nvSpPr>
        <p:spPr>
          <a:xfrm>
            <a:off x="7020272" y="4966248"/>
            <a:ext cx="994569" cy="23801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15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61677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© 2022 VMD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843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C347D5D-473C-4232-939C-6B3387635AF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7200" y="1196977"/>
            <a:ext cx="8229600" cy="4464271"/>
          </a:xfrm>
        </p:spPr>
        <p:txBody>
          <a:bodyPr/>
          <a:lstStyle/>
          <a:p>
            <a:pPr marL="0" lvl="0" indent="0">
              <a:buNone/>
            </a:pPr>
            <a:r>
              <a:rPr lang="en-GB" dirty="0"/>
              <a:t>The following selected PowerPoint slides provide the core for a presentation on antibiotic sales, antibiotic use and antibiotic resistance. </a:t>
            </a:r>
          </a:p>
          <a:p>
            <a:pPr marL="0" lvl="0" indent="0">
              <a:buNone/>
            </a:pPr>
            <a:r>
              <a:rPr lang="en-GB" dirty="0"/>
              <a:t>These slides are based on the UK-VARSS 2021 Report which provides further details. </a:t>
            </a:r>
          </a:p>
        </p:txBody>
      </p:sp>
      <p:sp>
        <p:nvSpPr>
          <p:cNvPr id="4" name="Rectangle 54">
            <a:extLst>
              <a:ext uri="{FF2B5EF4-FFF2-40B4-BE49-F238E27FC236}">
                <a16:creationId xmlns:a16="http://schemas.microsoft.com/office/drawing/2014/main" id="{3ED9331C-67A1-4C34-9421-28DAA3E40A69}"/>
              </a:ext>
            </a:extLst>
          </p:cNvPr>
          <p:cNvSpPr/>
          <p:nvPr/>
        </p:nvSpPr>
        <p:spPr>
          <a:xfrm>
            <a:off x="6345" y="220663"/>
            <a:ext cx="5170483" cy="52228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737610"/>
              <a:gd name="f7" fmla="val 521335"/>
              <a:gd name="f8" fmla="val 3227247"/>
              <a:gd name="f9" fmla="+- 0 0 -90"/>
              <a:gd name="f10" fmla="*/ f3 1 3737610"/>
              <a:gd name="f11" fmla="*/ f4 1 521335"/>
              <a:gd name="f12" fmla="val f5"/>
              <a:gd name="f13" fmla="val f6"/>
              <a:gd name="f14" fmla="val f7"/>
              <a:gd name="f15" fmla="*/ f9 f0 1"/>
              <a:gd name="f16" fmla="+- f14 0 f12"/>
              <a:gd name="f17" fmla="+- f13 0 f12"/>
              <a:gd name="f18" fmla="*/ f15 1 f2"/>
              <a:gd name="f19" fmla="*/ f17 1 3737610"/>
              <a:gd name="f20" fmla="*/ f16 1 521335"/>
              <a:gd name="f21" fmla="*/ 0 f17 1"/>
              <a:gd name="f22" fmla="*/ 0 f16 1"/>
              <a:gd name="f23" fmla="*/ 3737610 f17 1"/>
              <a:gd name="f24" fmla="*/ 521335 f16 1"/>
              <a:gd name="f25" fmla="*/ 3227247 f17 1"/>
              <a:gd name="f26" fmla="+- f18 0 f1"/>
              <a:gd name="f27" fmla="*/ f21 1 3737610"/>
              <a:gd name="f28" fmla="*/ f22 1 521335"/>
              <a:gd name="f29" fmla="*/ f23 1 3737610"/>
              <a:gd name="f30" fmla="*/ f24 1 521335"/>
              <a:gd name="f31" fmla="*/ f25 1 3737610"/>
              <a:gd name="f32" fmla="*/ f12 1 f19"/>
              <a:gd name="f33" fmla="*/ f13 1 f19"/>
              <a:gd name="f34" fmla="*/ f12 1 f20"/>
              <a:gd name="f35" fmla="*/ f14 1 f20"/>
              <a:gd name="f36" fmla="*/ f27 1 f19"/>
              <a:gd name="f37" fmla="*/ f28 1 f20"/>
              <a:gd name="f38" fmla="*/ f29 1 f19"/>
              <a:gd name="f39" fmla="*/ f31 1 f19"/>
              <a:gd name="f40" fmla="*/ f30 1 f20"/>
              <a:gd name="f41" fmla="*/ f32 f10 1"/>
              <a:gd name="f42" fmla="*/ f33 f10 1"/>
              <a:gd name="f43" fmla="*/ f35 f11 1"/>
              <a:gd name="f44" fmla="*/ f34 f11 1"/>
              <a:gd name="f45" fmla="*/ f36 f10 1"/>
              <a:gd name="f46" fmla="*/ f37 f11 1"/>
              <a:gd name="f47" fmla="*/ f38 f10 1"/>
              <a:gd name="f48" fmla="*/ f39 f10 1"/>
              <a:gd name="f49" fmla="*/ f40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6">
                <a:pos x="f45" y="f46"/>
              </a:cxn>
              <a:cxn ang="f26">
                <a:pos x="f47" y="f46"/>
              </a:cxn>
              <a:cxn ang="f26">
                <a:pos x="f48" y="f49"/>
              </a:cxn>
              <a:cxn ang="f26">
                <a:pos x="f45" y="f49"/>
              </a:cxn>
              <a:cxn ang="f26">
                <a:pos x="f45" y="f46"/>
              </a:cxn>
            </a:cxnLst>
            <a:rect l="f41" t="f44" r="f42" b="f43"/>
            <a:pathLst>
              <a:path w="3737610" h="521335">
                <a:moveTo>
                  <a:pt x="f5" y="f5"/>
                </a:moveTo>
                <a:lnTo>
                  <a:pt x="f6" y="f5"/>
                </a:lnTo>
                <a:lnTo>
                  <a:pt x="f8" y="f7"/>
                </a:lnTo>
                <a:lnTo>
                  <a:pt x="f5" y="f7"/>
                </a:lnTo>
                <a:lnTo>
                  <a:pt x="f5" y="f5"/>
                </a:lnTo>
                <a:close/>
              </a:path>
            </a:pathLst>
          </a:custGeom>
          <a:solidFill>
            <a:srgbClr val="F2F2F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EF9AE8F1-30F5-4905-A391-F9B52BC58FA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3073" y="188915"/>
            <a:ext cx="8202616" cy="719139"/>
          </a:xfrm>
        </p:spPr>
        <p:txBody>
          <a:bodyPr/>
          <a:lstStyle/>
          <a:p>
            <a:pPr lvl="0"/>
            <a:r>
              <a:rPr lang="en-GB" b="0" dirty="0">
                <a:solidFill>
                  <a:srgbClr val="D9262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UK – VARSS 2021</a:t>
            </a:r>
            <a:endParaRPr lang="en-GB" b="0" dirty="0">
              <a:solidFill>
                <a:srgbClr val="E81067"/>
              </a:solidFill>
            </a:endParaRPr>
          </a:p>
        </p:txBody>
      </p:sp>
      <p:sp>
        <p:nvSpPr>
          <p:cNvPr id="7" name="TextBox 6">
            <a:hlinkClick r:id="rId3" action="ppaction://hlinkfile"/>
            <a:extLst>
              <a:ext uri="{FF2B5EF4-FFF2-40B4-BE49-F238E27FC236}">
                <a16:creationId xmlns:a16="http://schemas.microsoft.com/office/drawing/2014/main" id="{B54D492A-CC54-4F30-A3C0-F2B951DDB5D7}"/>
              </a:ext>
            </a:extLst>
          </p:cNvPr>
          <p:cNvSpPr txBox="1"/>
          <p:nvPr/>
        </p:nvSpPr>
        <p:spPr>
          <a:xfrm>
            <a:off x="6444208" y="6077247"/>
            <a:ext cx="1799725" cy="46166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dirty="0">
                <a:latin typeface="Arial" pitchFamily="34"/>
                <a:cs typeface="Arial" pitchFamily="34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VARSS REPORT 2021</a:t>
            </a:r>
            <a:r>
              <a:rPr lang="en-GB" sz="1200" b="0" i="0" u="sng" strike="noStrike" kern="1200" cap="none" spc="0" baseline="0" dirty="0">
                <a:uFillTx/>
                <a:latin typeface="Arial" pitchFamily="34"/>
                <a:cs typeface="Arial" pitchFamily="34"/>
              </a:rPr>
              <a:t>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sng" strike="noStrike" kern="1200" cap="none" spc="0" baseline="0" dirty="0">
                <a:solidFill>
                  <a:srgbClr val="6D3075"/>
                </a:solidFill>
                <a:uFillTx/>
                <a:latin typeface="Arial" pitchFamily="34"/>
                <a:cs typeface="Arial" pitchFamily="34"/>
              </a:rPr>
              <a:t> 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2DC8B930-1021-4B1D-A62D-ED2273AF6520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/>
            <a:fld id="{46FDC0FE-B7DE-438C-A3E5-241F6261F56C}" type="slidenum">
              <a:rPr lang="en-GB" altLang="en-US" smtClean="0">
                <a:solidFill>
                  <a:srgbClr val="7F7F7F"/>
                </a:solidFill>
              </a:rPr>
              <a:pPr eaLnBrk="1" hangingPunct="1"/>
              <a:t>2</a:t>
            </a:fld>
            <a:endParaRPr lang="en-GB" altLang="en-US" dirty="0">
              <a:solidFill>
                <a:srgbClr val="7F7F7F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D49752-440D-4B48-9FB1-779B117464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5EAD8-0C87-4FEB-9F3F-2803C9281C50}" type="slidenum">
              <a:rPr lang="en-GB" altLang="en-US" smtClean="0"/>
              <a:pPr/>
              <a:t>2</a:t>
            </a:fld>
            <a:endParaRPr lang="en-GB" alt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988E574-CDA7-FE49-F10E-45554E27CB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7944" y="142305"/>
            <a:ext cx="1296144" cy="71913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5FBDD-60DF-420F-9650-CCA70FFE18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5EAD8-0C87-4FEB-9F3F-2803C9281C50}" type="slidenum">
              <a:rPr lang="en-GB" altLang="en-US" smtClean="0"/>
              <a:pPr/>
              <a:t>3</a:t>
            </a:fld>
            <a:endParaRPr lang="en-GB" alt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B8C4A88-9B22-4295-9DB1-2CFE4B1AA461}"/>
              </a:ext>
            </a:extLst>
          </p:cNvPr>
          <p:cNvSpPr txBox="1">
            <a:spLocks/>
          </p:cNvSpPr>
          <p:nvPr/>
        </p:nvSpPr>
        <p:spPr>
          <a:xfrm>
            <a:off x="6876256" y="4004496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>
              <a:solidFill>
                <a:srgbClr val="7F7F7F"/>
              </a:solidFill>
            </a:endParaRPr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71BD8F25-CBC2-404E-9185-49DA8C9C7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367" y="994697"/>
            <a:ext cx="827008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Sales of veterinary antibiotics for use in food-producing animals, adjusted for animal population, were 28.3 mg/kg in 2021; a 6% (2.0 mg/kg) decrease since 2020 and a 55% (34.0 mg/kg) decrease since 2014. This represents the lowest sales to date. </a:t>
            </a:r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9D81BF77-D2A9-45CA-95AA-2CD133D42A0E}"/>
              </a:ext>
            </a:extLst>
          </p:cNvPr>
          <p:cNvSpPr txBox="1"/>
          <p:nvPr/>
        </p:nvSpPr>
        <p:spPr>
          <a:xfrm>
            <a:off x="6452595" y="5774780"/>
            <a:ext cx="2085975" cy="2762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Source: p. 7</a:t>
            </a:r>
          </a:p>
        </p:txBody>
      </p:sp>
      <p:sp>
        <p:nvSpPr>
          <p:cNvPr id="20" name="Rectangle 54">
            <a:extLst>
              <a:ext uri="{FF2B5EF4-FFF2-40B4-BE49-F238E27FC236}">
                <a16:creationId xmlns:a16="http://schemas.microsoft.com/office/drawing/2014/main" id="{E3D7DF6A-1A8F-413F-A965-3B71073B90B9}"/>
              </a:ext>
            </a:extLst>
          </p:cNvPr>
          <p:cNvSpPr/>
          <p:nvPr/>
        </p:nvSpPr>
        <p:spPr bwMode="auto">
          <a:xfrm>
            <a:off x="6350" y="220663"/>
            <a:ext cx="5170488" cy="522287"/>
          </a:xfrm>
          <a:custGeom>
            <a:avLst/>
            <a:gdLst>
              <a:gd name="connsiteX0" fmla="*/ 0 w 3737610"/>
              <a:gd name="connsiteY0" fmla="*/ 0 h 521335"/>
              <a:gd name="connsiteX1" fmla="*/ 3737610 w 3737610"/>
              <a:gd name="connsiteY1" fmla="*/ 0 h 521335"/>
              <a:gd name="connsiteX2" fmla="*/ 3737610 w 3737610"/>
              <a:gd name="connsiteY2" fmla="*/ 521335 h 521335"/>
              <a:gd name="connsiteX3" fmla="*/ 0 w 3737610"/>
              <a:gd name="connsiteY3" fmla="*/ 521335 h 521335"/>
              <a:gd name="connsiteX4" fmla="*/ 0 w 3737610"/>
              <a:gd name="connsiteY4" fmla="*/ 0 h 521335"/>
              <a:gd name="connsiteX0" fmla="*/ 0 w 3737610"/>
              <a:gd name="connsiteY0" fmla="*/ 0 h 521335"/>
              <a:gd name="connsiteX1" fmla="*/ 3737610 w 3737610"/>
              <a:gd name="connsiteY1" fmla="*/ 0 h 521335"/>
              <a:gd name="connsiteX2" fmla="*/ 3227247 w 3737610"/>
              <a:gd name="connsiteY2" fmla="*/ 521335 h 521335"/>
              <a:gd name="connsiteX3" fmla="*/ 0 w 3737610"/>
              <a:gd name="connsiteY3" fmla="*/ 521335 h 521335"/>
              <a:gd name="connsiteX4" fmla="*/ 0 w 3737610"/>
              <a:gd name="connsiteY4" fmla="*/ 0 h 521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7610" h="521335">
                <a:moveTo>
                  <a:pt x="0" y="0"/>
                </a:moveTo>
                <a:lnTo>
                  <a:pt x="3737610" y="0"/>
                </a:lnTo>
                <a:lnTo>
                  <a:pt x="3227247" y="521335"/>
                </a:lnTo>
                <a:lnTo>
                  <a:pt x="0" y="52133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/>
          </a:p>
        </p:txBody>
      </p:sp>
      <p:sp>
        <p:nvSpPr>
          <p:cNvPr id="21" name="Rectangle 70">
            <a:extLst>
              <a:ext uri="{FF2B5EF4-FFF2-40B4-BE49-F238E27FC236}">
                <a16:creationId xmlns:a16="http://schemas.microsoft.com/office/drawing/2014/main" id="{74A734D7-DC28-4673-99CF-C3601DB39BF1}"/>
              </a:ext>
            </a:extLst>
          </p:cNvPr>
          <p:cNvSpPr>
            <a:spLocks noChangeAspect="1"/>
          </p:cNvSpPr>
          <p:nvPr/>
        </p:nvSpPr>
        <p:spPr bwMode="auto">
          <a:xfrm rot="2663502">
            <a:off x="4748213" y="-17463"/>
            <a:ext cx="123825" cy="1047751"/>
          </a:xfrm>
          <a:custGeom>
            <a:avLst/>
            <a:gdLst>
              <a:gd name="connsiteX0" fmla="*/ 0 w 175260"/>
              <a:gd name="connsiteY0" fmla="*/ 0 h 949325"/>
              <a:gd name="connsiteX1" fmla="*/ 175260 w 175260"/>
              <a:gd name="connsiteY1" fmla="*/ 0 h 949325"/>
              <a:gd name="connsiteX2" fmla="*/ 175260 w 175260"/>
              <a:gd name="connsiteY2" fmla="*/ 949325 h 949325"/>
              <a:gd name="connsiteX3" fmla="*/ 0 w 175260"/>
              <a:gd name="connsiteY3" fmla="*/ 949325 h 949325"/>
              <a:gd name="connsiteX4" fmla="*/ 0 w 175260"/>
              <a:gd name="connsiteY4" fmla="*/ 0 h 949325"/>
              <a:gd name="connsiteX0" fmla="*/ 0 w 175260"/>
              <a:gd name="connsiteY0" fmla="*/ 84974 h 1034299"/>
              <a:gd name="connsiteX1" fmla="*/ 92072 w 175260"/>
              <a:gd name="connsiteY1" fmla="*/ 0 h 1034299"/>
              <a:gd name="connsiteX2" fmla="*/ 175260 w 175260"/>
              <a:gd name="connsiteY2" fmla="*/ 1034299 h 1034299"/>
              <a:gd name="connsiteX3" fmla="*/ 0 w 175260"/>
              <a:gd name="connsiteY3" fmla="*/ 1034299 h 1034299"/>
              <a:gd name="connsiteX4" fmla="*/ 0 w 175260"/>
              <a:gd name="connsiteY4" fmla="*/ 84974 h 1034299"/>
              <a:gd name="connsiteX0" fmla="*/ 0 w 175260"/>
              <a:gd name="connsiteY0" fmla="*/ 85575 h 1034900"/>
              <a:gd name="connsiteX1" fmla="*/ 90273 w 175260"/>
              <a:gd name="connsiteY1" fmla="*/ 0 h 1034900"/>
              <a:gd name="connsiteX2" fmla="*/ 175260 w 175260"/>
              <a:gd name="connsiteY2" fmla="*/ 1034900 h 1034900"/>
              <a:gd name="connsiteX3" fmla="*/ 0 w 175260"/>
              <a:gd name="connsiteY3" fmla="*/ 1034900 h 1034900"/>
              <a:gd name="connsiteX4" fmla="*/ 0 w 175260"/>
              <a:gd name="connsiteY4" fmla="*/ 85575 h 1034900"/>
              <a:gd name="connsiteX0" fmla="*/ 5220 w 180480"/>
              <a:gd name="connsiteY0" fmla="*/ 85575 h 1220776"/>
              <a:gd name="connsiteX1" fmla="*/ 95493 w 180480"/>
              <a:gd name="connsiteY1" fmla="*/ 0 h 1220776"/>
              <a:gd name="connsiteX2" fmla="*/ 180480 w 180480"/>
              <a:gd name="connsiteY2" fmla="*/ 1034900 h 1220776"/>
              <a:gd name="connsiteX3" fmla="*/ 0 w 180480"/>
              <a:gd name="connsiteY3" fmla="*/ 1220776 h 1220776"/>
              <a:gd name="connsiteX4" fmla="*/ 5220 w 180480"/>
              <a:gd name="connsiteY4" fmla="*/ 85575 h 1220776"/>
              <a:gd name="connsiteX0" fmla="*/ 5220 w 106834"/>
              <a:gd name="connsiteY0" fmla="*/ 85575 h 1220776"/>
              <a:gd name="connsiteX1" fmla="*/ 95493 w 106834"/>
              <a:gd name="connsiteY1" fmla="*/ 0 h 1220776"/>
              <a:gd name="connsiteX2" fmla="*/ 106834 w 106834"/>
              <a:gd name="connsiteY2" fmla="*/ 1115096 h 1220776"/>
              <a:gd name="connsiteX3" fmla="*/ 0 w 106834"/>
              <a:gd name="connsiteY3" fmla="*/ 1220776 h 1220776"/>
              <a:gd name="connsiteX4" fmla="*/ 5220 w 106834"/>
              <a:gd name="connsiteY4" fmla="*/ 85575 h 1220776"/>
              <a:gd name="connsiteX0" fmla="*/ 5220 w 106834"/>
              <a:gd name="connsiteY0" fmla="*/ 93252 h 1228453"/>
              <a:gd name="connsiteX1" fmla="*/ 99310 w 106834"/>
              <a:gd name="connsiteY1" fmla="*/ 0 h 1228453"/>
              <a:gd name="connsiteX2" fmla="*/ 106834 w 106834"/>
              <a:gd name="connsiteY2" fmla="*/ 1122773 h 1228453"/>
              <a:gd name="connsiteX3" fmla="*/ 0 w 106834"/>
              <a:gd name="connsiteY3" fmla="*/ 1228453 h 1228453"/>
              <a:gd name="connsiteX4" fmla="*/ 5220 w 106834"/>
              <a:gd name="connsiteY4" fmla="*/ 93252 h 1228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834" h="1228453">
                <a:moveTo>
                  <a:pt x="5220" y="93252"/>
                </a:moveTo>
                <a:lnTo>
                  <a:pt x="99310" y="0"/>
                </a:lnTo>
                <a:lnTo>
                  <a:pt x="106834" y="1122773"/>
                </a:lnTo>
                <a:lnTo>
                  <a:pt x="0" y="1228453"/>
                </a:lnTo>
                <a:lnTo>
                  <a:pt x="5220" y="93252"/>
                </a:lnTo>
                <a:close/>
              </a:path>
            </a:pathLst>
          </a:custGeom>
          <a:solidFill>
            <a:srgbClr val="007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/>
          </a:p>
        </p:txBody>
      </p:sp>
      <p:sp>
        <p:nvSpPr>
          <p:cNvPr id="22" name="Title 2">
            <a:extLst>
              <a:ext uri="{FF2B5EF4-FFF2-40B4-BE49-F238E27FC236}">
                <a16:creationId xmlns:a16="http://schemas.microsoft.com/office/drawing/2014/main" id="{61CBA1BA-4A84-40A3-AC79-20D3F7E10A96}"/>
              </a:ext>
            </a:extLst>
          </p:cNvPr>
          <p:cNvSpPr txBox="1">
            <a:spLocks/>
          </p:cNvSpPr>
          <p:nvPr/>
        </p:nvSpPr>
        <p:spPr bwMode="auto">
          <a:xfrm>
            <a:off x="473075" y="188913"/>
            <a:ext cx="8202613" cy="71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0AF4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b="0" dirty="0">
                <a:solidFill>
                  <a:srgbClr val="007CBA"/>
                </a:solidFill>
              </a:rPr>
              <a:t>Antibiotic Sales</a:t>
            </a:r>
            <a:endParaRPr lang="en-GB" altLang="en-US" dirty="0">
              <a:solidFill>
                <a:srgbClr val="007CBA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ADD35C-A24A-4F76-81FB-94E48E0D654A}"/>
              </a:ext>
            </a:extLst>
          </p:cNvPr>
          <p:cNvSpPr txBox="1"/>
          <p:nvPr/>
        </p:nvSpPr>
        <p:spPr>
          <a:xfrm>
            <a:off x="7517606" y="5296258"/>
            <a:ext cx="850900" cy="2413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en-GB" sz="9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© 2022 VMD</a:t>
            </a:r>
            <a:endParaRPr lang="en-GB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AFE492-3795-6113-98ED-705543581B6C}"/>
              </a:ext>
            </a:extLst>
          </p:cNvPr>
          <p:cNvSpPr txBox="1"/>
          <p:nvPr/>
        </p:nvSpPr>
        <p:spPr>
          <a:xfrm>
            <a:off x="1262395" y="2177209"/>
            <a:ext cx="6619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Active ingredient adjusted for population (mg/kg) of antibiotics sold for use in food-producing animals, 2014 to 2021 </a:t>
            </a:r>
            <a:endParaRPr lang="en-GB" u="sng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7462925-0469-AAC9-55A1-AB2FE11251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361" y="2976832"/>
            <a:ext cx="8059275" cy="276263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DCAA49D-8C3B-AB46-ADA8-3EF2BAF66960}"/>
              </a:ext>
            </a:extLst>
          </p:cNvPr>
          <p:cNvSpPr txBox="1"/>
          <p:nvPr/>
        </p:nvSpPr>
        <p:spPr>
          <a:xfrm>
            <a:off x="7702862" y="5457455"/>
            <a:ext cx="86975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© 2022 VMD</a:t>
            </a:r>
            <a:endParaRPr lang="en-GB" sz="9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TextBox 1">
            <a:hlinkClick r:id="rId4" action="ppaction://hlinkfile"/>
            <a:extLst>
              <a:ext uri="{FF2B5EF4-FFF2-40B4-BE49-F238E27FC236}">
                <a16:creationId xmlns:a16="http://schemas.microsoft.com/office/drawing/2014/main" id="{069C174A-7D8A-16DC-4A49-72523C3DB0AC}"/>
              </a:ext>
            </a:extLst>
          </p:cNvPr>
          <p:cNvSpPr txBox="1"/>
          <p:nvPr/>
        </p:nvSpPr>
        <p:spPr>
          <a:xfrm>
            <a:off x="6444208" y="6077247"/>
            <a:ext cx="1799725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dirty="0">
                <a:latin typeface="Arial" pitchFamily="34"/>
                <a:cs typeface="Arial" pitchFamily="34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VARSS REPORT 2021</a:t>
            </a:r>
            <a:r>
              <a:rPr lang="en-GB" sz="1200" b="0" i="0" u="sng" strike="noStrike" kern="1200" cap="none" spc="0" baseline="0" dirty="0">
                <a:uFillTx/>
                <a:latin typeface="Arial" pitchFamily="34"/>
                <a:cs typeface="Arial" pitchFamily="3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5505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82692E-9595-4617-BC96-02AFB03141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05ABDC8-C849-49BE-8BF7-0210F9C55056}" type="slidenum">
              <a:rPr lang="en-GB" altLang="en-US">
                <a:solidFill>
                  <a:srgbClr val="7F7F7F"/>
                </a:solidFill>
              </a:rPr>
              <a:pPr eaLnBrk="1" hangingPunct="1"/>
              <a:t>4</a:t>
            </a:fld>
            <a:endParaRPr lang="en-GB" altLang="en-US" dirty="0">
              <a:solidFill>
                <a:srgbClr val="7F7F7F"/>
              </a:solidFill>
            </a:endParaRPr>
          </a:p>
        </p:txBody>
      </p:sp>
      <p:sp>
        <p:nvSpPr>
          <p:cNvPr id="7173" name="Rectangle 8">
            <a:extLst>
              <a:ext uri="{FF2B5EF4-FFF2-40B4-BE49-F238E27FC236}">
                <a16:creationId xmlns:a16="http://schemas.microsoft.com/office/drawing/2014/main" id="{B6899A94-E14D-47B5-8E42-983EE855DC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763" y="993775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 dirty="0">
              <a:solidFill>
                <a:schemeClr val="bg1"/>
              </a:solidFill>
            </a:endParaRPr>
          </a:p>
        </p:txBody>
      </p:sp>
      <p:sp>
        <p:nvSpPr>
          <p:cNvPr id="7174" name="Rectangle 19">
            <a:extLst>
              <a:ext uri="{FF2B5EF4-FFF2-40B4-BE49-F238E27FC236}">
                <a16:creationId xmlns:a16="http://schemas.microsoft.com/office/drawing/2014/main" id="{62EFA318-158F-4731-A1F6-179959458D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993775"/>
            <a:ext cx="84867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Sales of Highest Priority Critically Important Antibiotics (HP-CIAs) 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food-producing animals, adjusted for animal population, were 0.12 mg/kg in 2021; an 18% (0.02 mg/kg) decrease since 2020 and an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83% (0.6 mg/kg) decrease since 2014. 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HP-CIAs now represent 0.4% of overall antibiotic sales.</a:t>
            </a:r>
            <a:endParaRPr lang="en-GB" altLang="en-US" sz="1800" dirty="0"/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9B30ECA4-08FC-43DF-A054-F3C72FF13526}"/>
              </a:ext>
            </a:extLst>
          </p:cNvPr>
          <p:cNvSpPr txBox="1"/>
          <p:nvPr/>
        </p:nvSpPr>
        <p:spPr>
          <a:xfrm>
            <a:off x="6372200" y="5790641"/>
            <a:ext cx="2085975" cy="2762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Source: p. 7</a:t>
            </a:r>
          </a:p>
        </p:txBody>
      </p:sp>
      <p:sp>
        <p:nvSpPr>
          <p:cNvPr id="21" name="Rectangle 54">
            <a:extLst>
              <a:ext uri="{FF2B5EF4-FFF2-40B4-BE49-F238E27FC236}">
                <a16:creationId xmlns:a16="http://schemas.microsoft.com/office/drawing/2014/main" id="{692FBB73-7D1A-4E66-A984-14A0CA68559F}"/>
              </a:ext>
            </a:extLst>
          </p:cNvPr>
          <p:cNvSpPr/>
          <p:nvPr/>
        </p:nvSpPr>
        <p:spPr bwMode="auto">
          <a:xfrm>
            <a:off x="6350" y="220663"/>
            <a:ext cx="5170488" cy="522287"/>
          </a:xfrm>
          <a:custGeom>
            <a:avLst/>
            <a:gdLst>
              <a:gd name="connsiteX0" fmla="*/ 0 w 3737610"/>
              <a:gd name="connsiteY0" fmla="*/ 0 h 521335"/>
              <a:gd name="connsiteX1" fmla="*/ 3737610 w 3737610"/>
              <a:gd name="connsiteY1" fmla="*/ 0 h 521335"/>
              <a:gd name="connsiteX2" fmla="*/ 3737610 w 3737610"/>
              <a:gd name="connsiteY2" fmla="*/ 521335 h 521335"/>
              <a:gd name="connsiteX3" fmla="*/ 0 w 3737610"/>
              <a:gd name="connsiteY3" fmla="*/ 521335 h 521335"/>
              <a:gd name="connsiteX4" fmla="*/ 0 w 3737610"/>
              <a:gd name="connsiteY4" fmla="*/ 0 h 521335"/>
              <a:gd name="connsiteX0" fmla="*/ 0 w 3737610"/>
              <a:gd name="connsiteY0" fmla="*/ 0 h 521335"/>
              <a:gd name="connsiteX1" fmla="*/ 3737610 w 3737610"/>
              <a:gd name="connsiteY1" fmla="*/ 0 h 521335"/>
              <a:gd name="connsiteX2" fmla="*/ 3227247 w 3737610"/>
              <a:gd name="connsiteY2" fmla="*/ 521335 h 521335"/>
              <a:gd name="connsiteX3" fmla="*/ 0 w 3737610"/>
              <a:gd name="connsiteY3" fmla="*/ 521335 h 521335"/>
              <a:gd name="connsiteX4" fmla="*/ 0 w 3737610"/>
              <a:gd name="connsiteY4" fmla="*/ 0 h 521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7610" h="521335">
                <a:moveTo>
                  <a:pt x="0" y="0"/>
                </a:moveTo>
                <a:lnTo>
                  <a:pt x="3737610" y="0"/>
                </a:lnTo>
                <a:lnTo>
                  <a:pt x="3227247" y="521335"/>
                </a:lnTo>
                <a:lnTo>
                  <a:pt x="0" y="52133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/>
          </a:p>
        </p:txBody>
      </p:sp>
      <p:sp>
        <p:nvSpPr>
          <p:cNvPr id="22" name="Rectangle 70">
            <a:extLst>
              <a:ext uri="{FF2B5EF4-FFF2-40B4-BE49-F238E27FC236}">
                <a16:creationId xmlns:a16="http://schemas.microsoft.com/office/drawing/2014/main" id="{28DEB5E7-A808-4317-AB26-4E5288D42B80}"/>
              </a:ext>
            </a:extLst>
          </p:cNvPr>
          <p:cNvSpPr>
            <a:spLocks noChangeAspect="1"/>
          </p:cNvSpPr>
          <p:nvPr/>
        </p:nvSpPr>
        <p:spPr bwMode="auto">
          <a:xfrm rot="2663502">
            <a:off x="4748213" y="-17463"/>
            <a:ext cx="123825" cy="1047751"/>
          </a:xfrm>
          <a:custGeom>
            <a:avLst/>
            <a:gdLst>
              <a:gd name="connsiteX0" fmla="*/ 0 w 175260"/>
              <a:gd name="connsiteY0" fmla="*/ 0 h 949325"/>
              <a:gd name="connsiteX1" fmla="*/ 175260 w 175260"/>
              <a:gd name="connsiteY1" fmla="*/ 0 h 949325"/>
              <a:gd name="connsiteX2" fmla="*/ 175260 w 175260"/>
              <a:gd name="connsiteY2" fmla="*/ 949325 h 949325"/>
              <a:gd name="connsiteX3" fmla="*/ 0 w 175260"/>
              <a:gd name="connsiteY3" fmla="*/ 949325 h 949325"/>
              <a:gd name="connsiteX4" fmla="*/ 0 w 175260"/>
              <a:gd name="connsiteY4" fmla="*/ 0 h 949325"/>
              <a:gd name="connsiteX0" fmla="*/ 0 w 175260"/>
              <a:gd name="connsiteY0" fmla="*/ 84974 h 1034299"/>
              <a:gd name="connsiteX1" fmla="*/ 92072 w 175260"/>
              <a:gd name="connsiteY1" fmla="*/ 0 h 1034299"/>
              <a:gd name="connsiteX2" fmla="*/ 175260 w 175260"/>
              <a:gd name="connsiteY2" fmla="*/ 1034299 h 1034299"/>
              <a:gd name="connsiteX3" fmla="*/ 0 w 175260"/>
              <a:gd name="connsiteY3" fmla="*/ 1034299 h 1034299"/>
              <a:gd name="connsiteX4" fmla="*/ 0 w 175260"/>
              <a:gd name="connsiteY4" fmla="*/ 84974 h 1034299"/>
              <a:gd name="connsiteX0" fmla="*/ 0 w 175260"/>
              <a:gd name="connsiteY0" fmla="*/ 85575 h 1034900"/>
              <a:gd name="connsiteX1" fmla="*/ 90273 w 175260"/>
              <a:gd name="connsiteY1" fmla="*/ 0 h 1034900"/>
              <a:gd name="connsiteX2" fmla="*/ 175260 w 175260"/>
              <a:gd name="connsiteY2" fmla="*/ 1034900 h 1034900"/>
              <a:gd name="connsiteX3" fmla="*/ 0 w 175260"/>
              <a:gd name="connsiteY3" fmla="*/ 1034900 h 1034900"/>
              <a:gd name="connsiteX4" fmla="*/ 0 w 175260"/>
              <a:gd name="connsiteY4" fmla="*/ 85575 h 1034900"/>
              <a:gd name="connsiteX0" fmla="*/ 5220 w 180480"/>
              <a:gd name="connsiteY0" fmla="*/ 85575 h 1220776"/>
              <a:gd name="connsiteX1" fmla="*/ 95493 w 180480"/>
              <a:gd name="connsiteY1" fmla="*/ 0 h 1220776"/>
              <a:gd name="connsiteX2" fmla="*/ 180480 w 180480"/>
              <a:gd name="connsiteY2" fmla="*/ 1034900 h 1220776"/>
              <a:gd name="connsiteX3" fmla="*/ 0 w 180480"/>
              <a:gd name="connsiteY3" fmla="*/ 1220776 h 1220776"/>
              <a:gd name="connsiteX4" fmla="*/ 5220 w 180480"/>
              <a:gd name="connsiteY4" fmla="*/ 85575 h 1220776"/>
              <a:gd name="connsiteX0" fmla="*/ 5220 w 106834"/>
              <a:gd name="connsiteY0" fmla="*/ 85575 h 1220776"/>
              <a:gd name="connsiteX1" fmla="*/ 95493 w 106834"/>
              <a:gd name="connsiteY1" fmla="*/ 0 h 1220776"/>
              <a:gd name="connsiteX2" fmla="*/ 106834 w 106834"/>
              <a:gd name="connsiteY2" fmla="*/ 1115096 h 1220776"/>
              <a:gd name="connsiteX3" fmla="*/ 0 w 106834"/>
              <a:gd name="connsiteY3" fmla="*/ 1220776 h 1220776"/>
              <a:gd name="connsiteX4" fmla="*/ 5220 w 106834"/>
              <a:gd name="connsiteY4" fmla="*/ 85575 h 1220776"/>
              <a:gd name="connsiteX0" fmla="*/ 5220 w 106834"/>
              <a:gd name="connsiteY0" fmla="*/ 93252 h 1228453"/>
              <a:gd name="connsiteX1" fmla="*/ 99310 w 106834"/>
              <a:gd name="connsiteY1" fmla="*/ 0 h 1228453"/>
              <a:gd name="connsiteX2" fmla="*/ 106834 w 106834"/>
              <a:gd name="connsiteY2" fmla="*/ 1122773 h 1228453"/>
              <a:gd name="connsiteX3" fmla="*/ 0 w 106834"/>
              <a:gd name="connsiteY3" fmla="*/ 1228453 h 1228453"/>
              <a:gd name="connsiteX4" fmla="*/ 5220 w 106834"/>
              <a:gd name="connsiteY4" fmla="*/ 93252 h 1228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834" h="1228453">
                <a:moveTo>
                  <a:pt x="5220" y="93252"/>
                </a:moveTo>
                <a:lnTo>
                  <a:pt x="99310" y="0"/>
                </a:lnTo>
                <a:lnTo>
                  <a:pt x="106834" y="1122773"/>
                </a:lnTo>
                <a:lnTo>
                  <a:pt x="0" y="1228453"/>
                </a:lnTo>
                <a:lnTo>
                  <a:pt x="5220" y="93252"/>
                </a:lnTo>
                <a:close/>
              </a:path>
            </a:pathLst>
          </a:custGeom>
          <a:solidFill>
            <a:srgbClr val="007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/>
          </a:p>
        </p:txBody>
      </p:sp>
      <p:sp>
        <p:nvSpPr>
          <p:cNvPr id="23" name="Title 2">
            <a:extLst>
              <a:ext uri="{FF2B5EF4-FFF2-40B4-BE49-F238E27FC236}">
                <a16:creationId xmlns:a16="http://schemas.microsoft.com/office/drawing/2014/main" id="{10E5861A-4F1A-416D-8AF4-114E32026619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473075" y="188913"/>
            <a:ext cx="8202613" cy="7191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 dirty="0">
                <a:solidFill>
                  <a:srgbClr val="007CBA"/>
                </a:solidFill>
              </a:rPr>
              <a:t>Antibiotic Sales</a:t>
            </a:r>
            <a:endParaRPr lang="en-GB" altLang="en-US" dirty="0">
              <a:solidFill>
                <a:srgbClr val="007CBA"/>
              </a:solidFill>
            </a:endParaRPr>
          </a:p>
        </p:txBody>
      </p:sp>
      <p:sp>
        <p:nvSpPr>
          <p:cNvPr id="19" name="TextBox 14">
            <a:extLst>
              <a:ext uri="{FF2B5EF4-FFF2-40B4-BE49-F238E27FC236}">
                <a16:creationId xmlns:a16="http://schemas.microsoft.com/office/drawing/2014/main" id="{91166C30-5280-4573-BEB5-D3AC09D86A7B}"/>
              </a:ext>
            </a:extLst>
          </p:cNvPr>
          <p:cNvSpPr txBox="1"/>
          <p:nvPr/>
        </p:nvSpPr>
        <p:spPr>
          <a:xfrm>
            <a:off x="7524000" y="4972119"/>
            <a:ext cx="850900" cy="2413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en-GB" sz="9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© 2022 VMD </a:t>
            </a:r>
            <a:endParaRPr lang="en-GB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F985BB-86EF-81A3-70AC-A66537CC4A12}"/>
              </a:ext>
            </a:extLst>
          </p:cNvPr>
          <p:cNvSpPr txBox="1"/>
          <p:nvPr/>
        </p:nvSpPr>
        <p:spPr>
          <a:xfrm>
            <a:off x="933598" y="2206605"/>
            <a:ext cx="7267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u="sng" dirty="0"/>
              <a:t>Sales of Highest Priority Critically Important Antibiotics (HP-CIAs) in food-producing animals, 2014 to 2021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5D1915-EBAC-24FE-BAF0-BF0A82F3F8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528" y="2852936"/>
            <a:ext cx="7687748" cy="29722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63C168-9F02-63FA-6C60-18B14B7D568E}"/>
              </a:ext>
            </a:extLst>
          </p:cNvPr>
          <p:cNvSpPr txBox="1"/>
          <p:nvPr/>
        </p:nvSpPr>
        <p:spPr>
          <a:xfrm>
            <a:off x="7382592" y="5467874"/>
            <a:ext cx="120588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© 2022 VMD</a:t>
            </a:r>
            <a:endParaRPr lang="en-GB" sz="9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TextBox 1">
            <a:hlinkClick r:id="rId4" action="ppaction://hlinkfile"/>
            <a:extLst>
              <a:ext uri="{FF2B5EF4-FFF2-40B4-BE49-F238E27FC236}">
                <a16:creationId xmlns:a16="http://schemas.microsoft.com/office/drawing/2014/main" id="{E2E8F654-4350-0AF4-7633-1414D9D1A41E}"/>
              </a:ext>
            </a:extLst>
          </p:cNvPr>
          <p:cNvSpPr txBox="1"/>
          <p:nvPr/>
        </p:nvSpPr>
        <p:spPr>
          <a:xfrm>
            <a:off x="6444208" y="6077247"/>
            <a:ext cx="1799725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dirty="0">
                <a:latin typeface="Arial" pitchFamily="34"/>
                <a:cs typeface="Arial" pitchFamily="34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VARSS REPORT 2021</a:t>
            </a:r>
            <a:r>
              <a:rPr lang="en-GB" sz="1200" b="0" i="0" u="sng" strike="noStrike" kern="1200" cap="none" spc="0" baseline="0" dirty="0">
                <a:uFillTx/>
                <a:latin typeface="Arial" pitchFamily="34"/>
                <a:cs typeface="Arial" pitchFamily="34"/>
              </a:rPr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397206-5897-4500-BE30-8D40E2C04D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779DD66-5372-4A63-9B9C-481D38F4F57F}" type="slidenum">
              <a:rPr lang="en-GB" altLang="en-US">
                <a:solidFill>
                  <a:srgbClr val="7F7F7F"/>
                </a:solidFill>
              </a:rPr>
              <a:pPr eaLnBrk="1" hangingPunct="1"/>
              <a:t>5</a:t>
            </a:fld>
            <a:endParaRPr lang="en-GB" altLang="en-US" dirty="0">
              <a:solidFill>
                <a:srgbClr val="7F7F7F"/>
              </a:solidFill>
            </a:endParaRPr>
          </a:p>
        </p:txBody>
      </p:sp>
      <p:sp>
        <p:nvSpPr>
          <p:cNvPr id="14" name="TextBox 5">
            <a:extLst>
              <a:ext uri="{FF2B5EF4-FFF2-40B4-BE49-F238E27FC236}">
                <a16:creationId xmlns:a16="http://schemas.microsoft.com/office/drawing/2014/main" id="{3E9E5581-4E78-4050-87E2-99ACE1857712}"/>
              </a:ext>
            </a:extLst>
          </p:cNvPr>
          <p:cNvSpPr txBox="1"/>
          <p:nvPr/>
        </p:nvSpPr>
        <p:spPr>
          <a:xfrm>
            <a:off x="6499304" y="5914368"/>
            <a:ext cx="2085975" cy="2762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1" dirty="0">
                <a:solidFill>
                  <a:srgbClr val="000000"/>
                </a:solidFill>
                <a:latin typeface="Arial" pitchFamily="34"/>
                <a:cs typeface="Arial" pitchFamily="34"/>
              </a:rPr>
              <a:t>Source: Fig. 1.3; p. 19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BE447B-0270-43DC-A65E-7053D463FE31}"/>
              </a:ext>
            </a:extLst>
          </p:cNvPr>
          <p:cNvSpPr txBox="1"/>
          <p:nvPr/>
        </p:nvSpPr>
        <p:spPr>
          <a:xfrm>
            <a:off x="6507319" y="6141383"/>
            <a:ext cx="1870076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sng" strike="noStrike" kern="1200" cap="none" spc="0" baseline="0" dirty="0">
                <a:uFillTx/>
                <a:latin typeface="Arial" pitchFamily="34"/>
                <a:cs typeface="Arial" pitchFamily="34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en-GB" sz="1200" b="0" i="0" u="sng" strike="noStrike" kern="1200" cap="none" spc="0" baseline="0" dirty="0">
              <a:uFillTx/>
              <a:latin typeface="Arial" pitchFamily="34"/>
              <a:cs typeface="Arial" pitchFamily="34"/>
            </a:endParaRPr>
          </a:p>
        </p:txBody>
      </p:sp>
      <p:sp>
        <p:nvSpPr>
          <p:cNvPr id="17" name="Rectangle 54">
            <a:extLst>
              <a:ext uri="{FF2B5EF4-FFF2-40B4-BE49-F238E27FC236}">
                <a16:creationId xmlns:a16="http://schemas.microsoft.com/office/drawing/2014/main" id="{C1D58142-012B-49DC-AC5B-0D9403A7606B}"/>
              </a:ext>
            </a:extLst>
          </p:cNvPr>
          <p:cNvSpPr/>
          <p:nvPr/>
        </p:nvSpPr>
        <p:spPr bwMode="auto">
          <a:xfrm>
            <a:off x="6350" y="220663"/>
            <a:ext cx="5170488" cy="522287"/>
          </a:xfrm>
          <a:custGeom>
            <a:avLst/>
            <a:gdLst>
              <a:gd name="connsiteX0" fmla="*/ 0 w 3737610"/>
              <a:gd name="connsiteY0" fmla="*/ 0 h 521335"/>
              <a:gd name="connsiteX1" fmla="*/ 3737610 w 3737610"/>
              <a:gd name="connsiteY1" fmla="*/ 0 h 521335"/>
              <a:gd name="connsiteX2" fmla="*/ 3737610 w 3737610"/>
              <a:gd name="connsiteY2" fmla="*/ 521335 h 521335"/>
              <a:gd name="connsiteX3" fmla="*/ 0 w 3737610"/>
              <a:gd name="connsiteY3" fmla="*/ 521335 h 521335"/>
              <a:gd name="connsiteX4" fmla="*/ 0 w 3737610"/>
              <a:gd name="connsiteY4" fmla="*/ 0 h 521335"/>
              <a:gd name="connsiteX0" fmla="*/ 0 w 3737610"/>
              <a:gd name="connsiteY0" fmla="*/ 0 h 521335"/>
              <a:gd name="connsiteX1" fmla="*/ 3737610 w 3737610"/>
              <a:gd name="connsiteY1" fmla="*/ 0 h 521335"/>
              <a:gd name="connsiteX2" fmla="*/ 3227247 w 3737610"/>
              <a:gd name="connsiteY2" fmla="*/ 521335 h 521335"/>
              <a:gd name="connsiteX3" fmla="*/ 0 w 3737610"/>
              <a:gd name="connsiteY3" fmla="*/ 521335 h 521335"/>
              <a:gd name="connsiteX4" fmla="*/ 0 w 3737610"/>
              <a:gd name="connsiteY4" fmla="*/ 0 h 521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7610" h="521335">
                <a:moveTo>
                  <a:pt x="0" y="0"/>
                </a:moveTo>
                <a:lnTo>
                  <a:pt x="3737610" y="0"/>
                </a:lnTo>
                <a:lnTo>
                  <a:pt x="3227247" y="521335"/>
                </a:lnTo>
                <a:lnTo>
                  <a:pt x="0" y="52133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/>
          </a:p>
        </p:txBody>
      </p:sp>
      <p:sp>
        <p:nvSpPr>
          <p:cNvPr id="18" name="Rectangle 70">
            <a:extLst>
              <a:ext uri="{FF2B5EF4-FFF2-40B4-BE49-F238E27FC236}">
                <a16:creationId xmlns:a16="http://schemas.microsoft.com/office/drawing/2014/main" id="{4C831DA2-4FD6-46C5-891D-D6939DE6892C}"/>
              </a:ext>
            </a:extLst>
          </p:cNvPr>
          <p:cNvSpPr>
            <a:spLocks noChangeAspect="1"/>
          </p:cNvSpPr>
          <p:nvPr/>
        </p:nvSpPr>
        <p:spPr bwMode="auto">
          <a:xfrm rot="2663502">
            <a:off x="4748213" y="-17463"/>
            <a:ext cx="123825" cy="1047751"/>
          </a:xfrm>
          <a:custGeom>
            <a:avLst/>
            <a:gdLst>
              <a:gd name="connsiteX0" fmla="*/ 0 w 175260"/>
              <a:gd name="connsiteY0" fmla="*/ 0 h 949325"/>
              <a:gd name="connsiteX1" fmla="*/ 175260 w 175260"/>
              <a:gd name="connsiteY1" fmla="*/ 0 h 949325"/>
              <a:gd name="connsiteX2" fmla="*/ 175260 w 175260"/>
              <a:gd name="connsiteY2" fmla="*/ 949325 h 949325"/>
              <a:gd name="connsiteX3" fmla="*/ 0 w 175260"/>
              <a:gd name="connsiteY3" fmla="*/ 949325 h 949325"/>
              <a:gd name="connsiteX4" fmla="*/ 0 w 175260"/>
              <a:gd name="connsiteY4" fmla="*/ 0 h 949325"/>
              <a:gd name="connsiteX0" fmla="*/ 0 w 175260"/>
              <a:gd name="connsiteY0" fmla="*/ 84974 h 1034299"/>
              <a:gd name="connsiteX1" fmla="*/ 92072 w 175260"/>
              <a:gd name="connsiteY1" fmla="*/ 0 h 1034299"/>
              <a:gd name="connsiteX2" fmla="*/ 175260 w 175260"/>
              <a:gd name="connsiteY2" fmla="*/ 1034299 h 1034299"/>
              <a:gd name="connsiteX3" fmla="*/ 0 w 175260"/>
              <a:gd name="connsiteY3" fmla="*/ 1034299 h 1034299"/>
              <a:gd name="connsiteX4" fmla="*/ 0 w 175260"/>
              <a:gd name="connsiteY4" fmla="*/ 84974 h 1034299"/>
              <a:gd name="connsiteX0" fmla="*/ 0 w 175260"/>
              <a:gd name="connsiteY0" fmla="*/ 85575 h 1034900"/>
              <a:gd name="connsiteX1" fmla="*/ 90273 w 175260"/>
              <a:gd name="connsiteY1" fmla="*/ 0 h 1034900"/>
              <a:gd name="connsiteX2" fmla="*/ 175260 w 175260"/>
              <a:gd name="connsiteY2" fmla="*/ 1034900 h 1034900"/>
              <a:gd name="connsiteX3" fmla="*/ 0 w 175260"/>
              <a:gd name="connsiteY3" fmla="*/ 1034900 h 1034900"/>
              <a:gd name="connsiteX4" fmla="*/ 0 w 175260"/>
              <a:gd name="connsiteY4" fmla="*/ 85575 h 1034900"/>
              <a:gd name="connsiteX0" fmla="*/ 5220 w 180480"/>
              <a:gd name="connsiteY0" fmla="*/ 85575 h 1220776"/>
              <a:gd name="connsiteX1" fmla="*/ 95493 w 180480"/>
              <a:gd name="connsiteY1" fmla="*/ 0 h 1220776"/>
              <a:gd name="connsiteX2" fmla="*/ 180480 w 180480"/>
              <a:gd name="connsiteY2" fmla="*/ 1034900 h 1220776"/>
              <a:gd name="connsiteX3" fmla="*/ 0 w 180480"/>
              <a:gd name="connsiteY3" fmla="*/ 1220776 h 1220776"/>
              <a:gd name="connsiteX4" fmla="*/ 5220 w 180480"/>
              <a:gd name="connsiteY4" fmla="*/ 85575 h 1220776"/>
              <a:gd name="connsiteX0" fmla="*/ 5220 w 106834"/>
              <a:gd name="connsiteY0" fmla="*/ 85575 h 1220776"/>
              <a:gd name="connsiteX1" fmla="*/ 95493 w 106834"/>
              <a:gd name="connsiteY1" fmla="*/ 0 h 1220776"/>
              <a:gd name="connsiteX2" fmla="*/ 106834 w 106834"/>
              <a:gd name="connsiteY2" fmla="*/ 1115096 h 1220776"/>
              <a:gd name="connsiteX3" fmla="*/ 0 w 106834"/>
              <a:gd name="connsiteY3" fmla="*/ 1220776 h 1220776"/>
              <a:gd name="connsiteX4" fmla="*/ 5220 w 106834"/>
              <a:gd name="connsiteY4" fmla="*/ 85575 h 1220776"/>
              <a:gd name="connsiteX0" fmla="*/ 5220 w 106834"/>
              <a:gd name="connsiteY0" fmla="*/ 93252 h 1228453"/>
              <a:gd name="connsiteX1" fmla="*/ 99310 w 106834"/>
              <a:gd name="connsiteY1" fmla="*/ 0 h 1228453"/>
              <a:gd name="connsiteX2" fmla="*/ 106834 w 106834"/>
              <a:gd name="connsiteY2" fmla="*/ 1122773 h 1228453"/>
              <a:gd name="connsiteX3" fmla="*/ 0 w 106834"/>
              <a:gd name="connsiteY3" fmla="*/ 1228453 h 1228453"/>
              <a:gd name="connsiteX4" fmla="*/ 5220 w 106834"/>
              <a:gd name="connsiteY4" fmla="*/ 93252 h 1228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834" h="1228453">
                <a:moveTo>
                  <a:pt x="5220" y="93252"/>
                </a:moveTo>
                <a:lnTo>
                  <a:pt x="99310" y="0"/>
                </a:lnTo>
                <a:lnTo>
                  <a:pt x="106834" y="1122773"/>
                </a:lnTo>
                <a:lnTo>
                  <a:pt x="0" y="1228453"/>
                </a:lnTo>
                <a:lnTo>
                  <a:pt x="5220" y="93252"/>
                </a:lnTo>
                <a:close/>
              </a:path>
            </a:pathLst>
          </a:custGeom>
          <a:solidFill>
            <a:srgbClr val="007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/>
          </a:p>
        </p:txBody>
      </p:sp>
      <p:sp>
        <p:nvSpPr>
          <p:cNvPr id="19" name="Title 2">
            <a:extLst>
              <a:ext uri="{FF2B5EF4-FFF2-40B4-BE49-F238E27FC236}">
                <a16:creationId xmlns:a16="http://schemas.microsoft.com/office/drawing/2014/main" id="{CA11F5C4-BC32-43D2-8673-D0067B333370}"/>
              </a:ext>
            </a:extLst>
          </p:cNvPr>
          <p:cNvSpPr txBox="1">
            <a:spLocks/>
          </p:cNvSpPr>
          <p:nvPr/>
        </p:nvSpPr>
        <p:spPr bwMode="auto">
          <a:xfrm>
            <a:off x="473075" y="188913"/>
            <a:ext cx="8202613" cy="71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0AF4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b="0" dirty="0">
                <a:solidFill>
                  <a:srgbClr val="007CBA"/>
                </a:solidFill>
              </a:rPr>
              <a:t>Antibiotic Sales</a:t>
            </a:r>
            <a:endParaRPr lang="en-GB" altLang="en-US" dirty="0">
              <a:solidFill>
                <a:srgbClr val="007CBA"/>
              </a:solidFill>
            </a:endParaRPr>
          </a:p>
        </p:txBody>
      </p:sp>
      <p:sp>
        <p:nvSpPr>
          <p:cNvPr id="16" name="TextBox 14">
            <a:extLst>
              <a:ext uri="{FF2B5EF4-FFF2-40B4-BE49-F238E27FC236}">
                <a16:creationId xmlns:a16="http://schemas.microsoft.com/office/drawing/2014/main" id="{47ADD35C-A24A-4F76-81FB-94E48E0D654A}"/>
              </a:ext>
            </a:extLst>
          </p:cNvPr>
          <p:cNvSpPr txBox="1"/>
          <p:nvPr/>
        </p:nvSpPr>
        <p:spPr>
          <a:xfrm>
            <a:off x="6499304" y="5476304"/>
            <a:ext cx="850900" cy="2413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en-GB" sz="9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© 2022 VMD</a:t>
            </a:r>
            <a:endParaRPr lang="en-GB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A8671E46-1897-47A7-1D34-32FF1B73CC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3000168"/>
              </p:ext>
            </p:extLst>
          </p:nvPr>
        </p:nvGraphicFramePr>
        <p:xfrm>
          <a:off x="1367415" y="2526843"/>
          <a:ext cx="6063973" cy="3361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ED27F2B-B8D6-687E-2C37-DDBAFE64A83C}"/>
              </a:ext>
            </a:extLst>
          </p:cNvPr>
          <p:cNvSpPr txBox="1"/>
          <p:nvPr/>
        </p:nvSpPr>
        <p:spPr>
          <a:xfrm>
            <a:off x="934560" y="1822475"/>
            <a:ext cx="6997192" cy="702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GB" u="sng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Active ingredient (mg/kg) of non-HP-CIA antibiotics by antibiotic class sold for use in food-producing animals, 2014 to 2021</a:t>
            </a:r>
            <a:r>
              <a:rPr lang="en-GB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3E2C3F-43CA-5F01-A18D-2BA6055F3A73}"/>
              </a:ext>
            </a:extLst>
          </p:cNvPr>
          <p:cNvSpPr txBox="1"/>
          <p:nvPr/>
        </p:nvSpPr>
        <p:spPr>
          <a:xfrm>
            <a:off x="179512" y="1018431"/>
            <a:ext cx="8507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Tetracyclines and penicillins were the most sold antibiotic classes. All antibiotic classes decreased between 2020 and 2021 except aminoglycosides and amphenicols, which remained stable.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41487C-4425-A2D2-1E07-41D0A296C7EF}"/>
              </a:ext>
            </a:extLst>
          </p:cNvPr>
          <p:cNvSpPr txBox="1"/>
          <p:nvPr/>
        </p:nvSpPr>
        <p:spPr>
          <a:xfrm>
            <a:off x="532649" y="5914368"/>
            <a:ext cx="633046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GB" sz="1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Pleuromutlinins</a:t>
            </a:r>
            <a:r>
              <a:rPr lang="en-GB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lincosamides, amphenicols, first and second generation cephalosporins, imidazole derivates, aminocoumarins. </a:t>
            </a:r>
          </a:p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BC0182-8C39-A9FB-1938-0AD8585E29D9}"/>
              </a:ext>
            </a:extLst>
          </p:cNvPr>
          <p:cNvSpPr txBox="1"/>
          <p:nvPr/>
        </p:nvSpPr>
        <p:spPr>
          <a:xfrm>
            <a:off x="6676619" y="5523603"/>
            <a:ext cx="118762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© 2022 VMD</a:t>
            </a:r>
            <a:endParaRPr lang="en-GB" sz="9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TextBox 1">
            <a:hlinkClick r:id="rId5" action="ppaction://hlinkfile"/>
            <a:extLst>
              <a:ext uri="{FF2B5EF4-FFF2-40B4-BE49-F238E27FC236}">
                <a16:creationId xmlns:a16="http://schemas.microsoft.com/office/drawing/2014/main" id="{5CE62EE7-BD6F-DB54-7262-9B9BD9A116DF}"/>
              </a:ext>
            </a:extLst>
          </p:cNvPr>
          <p:cNvSpPr txBox="1"/>
          <p:nvPr/>
        </p:nvSpPr>
        <p:spPr>
          <a:xfrm>
            <a:off x="6513669" y="6148015"/>
            <a:ext cx="1799725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dirty="0">
                <a:latin typeface="Arial" pitchFamily="34"/>
                <a:cs typeface="Arial" pitchFamily="34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VARSS REPORT 2021</a:t>
            </a:r>
            <a:r>
              <a:rPr lang="en-GB" sz="1200" b="0" i="0" u="sng" strike="noStrike" kern="1200" cap="none" spc="0" baseline="0" dirty="0">
                <a:uFillTx/>
                <a:latin typeface="Arial" pitchFamily="34"/>
                <a:cs typeface="Arial" pitchFamily="3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72610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397206-5897-4500-BE30-8D40E2C04D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779DD66-5372-4A63-9B9C-481D38F4F57F}" type="slidenum">
              <a:rPr lang="en-GB" altLang="en-US">
                <a:solidFill>
                  <a:srgbClr val="7F7F7F"/>
                </a:solidFill>
              </a:rPr>
              <a:pPr eaLnBrk="1" hangingPunct="1"/>
              <a:t>6</a:t>
            </a:fld>
            <a:endParaRPr lang="en-GB" altLang="en-US" dirty="0">
              <a:solidFill>
                <a:srgbClr val="7F7F7F"/>
              </a:solidFill>
            </a:endParaRPr>
          </a:p>
        </p:txBody>
      </p:sp>
      <p:sp>
        <p:nvSpPr>
          <p:cNvPr id="14" name="TextBox 5">
            <a:extLst>
              <a:ext uri="{FF2B5EF4-FFF2-40B4-BE49-F238E27FC236}">
                <a16:creationId xmlns:a16="http://schemas.microsoft.com/office/drawing/2014/main" id="{3E9E5581-4E78-4050-87E2-99ACE1857712}"/>
              </a:ext>
            </a:extLst>
          </p:cNvPr>
          <p:cNvSpPr txBox="1"/>
          <p:nvPr/>
        </p:nvSpPr>
        <p:spPr>
          <a:xfrm>
            <a:off x="6499304" y="5914368"/>
            <a:ext cx="2085975" cy="2762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1" dirty="0">
                <a:solidFill>
                  <a:srgbClr val="000000"/>
                </a:solidFill>
                <a:latin typeface="Arial" pitchFamily="34"/>
                <a:cs typeface="Arial" pitchFamily="34"/>
              </a:rPr>
              <a:t>Source: Fig. 1.5; p. 20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BE447B-0270-43DC-A65E-7053D463FE31}"/>
              </a:ext>
            </a:extLst>
          </p:cNvPr>
          <p:cNvSpPr txBox="1"/>
          <p:nvPr/>
        </p:nvSpPr>
        <p:spPr>
          <a:xfrm>
            <a:off x="6507319" y="6141383"/>
            <a:ext cx="1870076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>
                <a:latin typeface="Arial" pitchFamily="34"/>
                <a:cs typeface="Arial" pitchFamily="34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VARSS REPORT 2021</a:t>
            </a:r>
            <a:r>
              <a:rPr lang="en-GB" sz="1200" b="0" i="0" u="sng" strike="noStrike" kern="1200" cap="none" spc="0" baseline="0">
                <a:uFillTx/>
                <a:latin typeface="Arial" pitchFamily="34"/>
                <a:cs typeface="Arial" pitchFamily="34"/>
              </a:rPr>
              <a:t> </a:t>
            </a:r>
            <a:endParaRPr lang="en-GB" sz="1200" b="0" i="0" u="sng" strike="noStrike" kern="1200" cap="none" spc="0" baseline="0" dirty="0">
              <a:uFillTx/>
              <a:latin typeface="Arial" pitchFamily="34"/>
              <a:cs typeface="Arial" pitchFamily="34"/>
            </a:endParaRPr>
          </a:p>
        </p:txBody>
      </p:sp>
      <p:sp>
        <p:nvSpPr>
          <p:cNvPr id="17" name="Rectangle 54">
            <a:extLst>
              <a:ext uri="{FF2B5EF4-FFF2-40B4-BE49-F238E27FC236}">
                <a16:creationId xmlns:a16="http://schemas.microsoft.com/office/drawing/2014/main" id="{C1D58142-012B-49DC-AC5B-0D9403A7606B}"/>
              </a:ext>
            </a:extLst>
          </p:cNvPr>
          <p:cNvSpPr/>
          <p:nvPr/>
        </p:nvSpPr>
        <p:spPr bwMode="auto">
          <a:xfrm>
            <a:off x="6350" y="220663"/>
            <a:ext cx="5170488" cy="522287"/>
          </a:xfrm>
          <a:custGeom>
            <a:avLst/>
            <a:gdLst>
              <a:gd name="connsiteX0" fmla="*/ 0 w 3737610"/>
              <a:gd name="connsiteY0" fmla="*/ 0 h 521335"/>
              <a:gd name="connsiteX1" fmla="*/ 3737610 w 3737610"/>
              <a:gd name="connsiteY1" fmla="*/ 0 h 521335"/>
              <a:gd name="connsiteX2" fmla="*/ 3737610 w 3737610"/>
              <a:gd name="connsiteY2" fmla="*/ 521335 h 521335"/>
              <a:gd name="connsiteX3" fmla="*/ 0 w 3737610"/>
              <a:gd name="connsiteY3" fmla="*/ 521335 h 521335"/>
              <a:gd name="connsiteX4" fmla="*/ 0 w 3737610"/>
              <a:gd name="connsiteY4" fmla="*/ 0 h 521335"/>
              <a:gd name="connsiteX0" fmla="*/ 0 w 3737610"/>
              <a:gd name="connsiteY0" fmla="*/ 0 h 521335"/>
              <a:gd name="connsiteX1" fmla="*/ 3737610 w 3737610"/>
              <a:gd name="connsiteY1" fmla="*/ 0 h 521335"/>
              <a:gd name="connsiteX2" fmla="*/ 3227247 w 3737610"/>
              <a:gd name="connsiteY2" fmla="*/ 521335 h 521335"/>
              <a:gd name="connsiteX3" fmla="*/ 0 w 3737610"/>
              <a:gd name="connsiteY3" fmla="*/ 521335 h 521335"/>
              <a:gd name="connsiteX4" fmla="*/ 0 w 3737610"/>
              <a:gd name="connsiteY4" fmla="*/ 0 h 521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7610" h="521335">
                <a:moveTo>
                  <a:pt x="0" y="0"/>
                </a:moveTo>
                <a:lnTo>
                  <a:pt x="3737610" y="0"/>
                </a:lnTo>
                <a:lnTo>
                  <a:pt x="3227247" y="521335"/>
                </a:lnTo>
                <a:lnTo>
                  <a:pt x="0" y="52133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/>
          </a:p>
        </p:txBody>
      </p:sp>
      <p:sp>
        <p:nvSpPr>
          <p:cNvPr id="18" name="Rectangle 70">
            <a:extLst>
              <a:ext uri="{FF2B5EF4-FFF2-40B4-BE49-F238E27FC236}">
                <a16:creationId xmlns:a16="http://schemas.microsoft.com/office/drawing/2014/main" id="{4C831DA2-4FD6-46C5-891D-D6939DE6892C}"/>
              </a:ext>
            </a:extLst>
          </p:cNvPr>
          <p:cNvSpPr>
            <a:spLocks noChangeAspect="1"/>
          </p:cNvSpPr>
          <p:nvPr/>
        </p:nvSpPr>
        <p:spPr bwMode="auto">
          <a:xfrm rot="2663502">
            <a:off x="4748213" y="-17463"/>
            <a:ext cx="123825" cy="1047751"/>
          </a:xfrm>
          <a:custGeom>
            <a:avLst/>
            <a:gdLst>
              <a:gd name="connsiteX0" fmla="*/ 0 w 175260"/>
              <a:gd name="connsiteY0" fmla="*/ 0 h 949325"/>
              <a:gd name="connsiteX1" fmla="*/ 175260 w 175260"/>
              <a:gd name="connsiteY1" fmla="*/ 0 h 949325"/>
              <a:gd name="connsiteX2" fmla="*/ 175260 w 175260"/>
              <a:gd name="connsiteY2" fmla="*/ 949325 h 949325"/>
              <a:gd name="connsiteX3" fmla="*/ 0 w 175260"/>
              <a:gd name="connsiteY3" fmla="*/ 949325 h 949325"/>
              <a:gd name="connsiteX4" fmla="*/ 0 w 175260"/>
              <a:gd name="connsiteY4" fmla="*/ 0 h 949325"/>
              <a:gd name="connsiteX0" fmla="*/ 0 w 175260"/>
              <a:gd name="connsiteY0" fmla="*/ 84974 h 1034299"/>
              <a:gd name="connsiteX1" fmla="*/ 92072 w 175260"/>
              <a:gd name="connsiteY1" fmla="*/ 0 h 1034299"/>
              <a:gd name="connsiteX2" fmla="*/ 175260 w 175260"/>
              <a:gd name="connsiteY2" fmla="*/ 1034299 h 1034299"/>
              <a:gd name="connsiteX3" fmla="*/ 0 w 175260"/>
              <a:gd name="connsiteY3" fmla="*/ 1034299 h 1034299"/>
              <a:gd name="connsiteX4" fmla="*/ 0 w 175260"/>
              <a:gd name="connsiteY4" fmla="*/ 84974 h 1034299"/>
              <a:gd name="connsiteX0" fmla="*/ 0 w 175260"/>
              <a:gd name="connsiteY0" fmla="*/ 85575 h 1034900"/>
              <a:gd name="connsiteX1" fmla="*/ 90273 w 175260"/>
              <a:gd name="connsiteY1" fmla="*/ 0 h 1034900"/>
              <a:gd name="connsiteX2" fmla="*/ 175260 w 175260"/>
              <a:gd name="connsiteY2" fmla="*/ 1034900 h 1034900"/>
              <a:gd name="connsiteX3" fmla="*/ 0 w 175260"/>
              <a:gd name="connsiteY3" fmla="*/ 1034900 h 1034900"/>
              <a:gd name="connsiteX4" fmla="*/ 0 w 175260"/>
              <a:gd name="connsiteY4" fmla="*/ 85575 h 1034900"/>
              <a:gd name="connsiteX0" fmla="*/ 5220 w 180480"/>
              <a:gd name="connsiteY0" fmla="*/ 85575 h 1220776"/>
              <a:gd name="connsiteX1" fmla="*/ 95493 w 180480"/>
              <a:gd name="connsiteY1" fmla="*/ 0 h 1220776"/>
              <a:gd name="connsiteX2" fmla="*/ 180480 w 180480"/>
              <a:gd name="connsiteY2" fmla="*/ 1034900 h 1220776"/>
              <a:gd name="connsiteX3" fmla="*/ 0 w 180480"/>
              <a:gd name="connsiteY3" fmla="*/ 1220776 h 1220776"/>
              <a:gd name="connsiteX4" fmla="*/ 5220 w 180480"/>
              <a:gd name="connsiteY4" fmla="*/ 85575 h 1220776"/>
              <a:gd name="connsiteX0" fmla="*/ 5220 w 106834"/>
              <a:gd name="connsiteY0" fmla="*/ 85575 h 1220776"/>
              <a:gd name="connsiteX1" fmla="*/ 95493 w 106834"/>
              <a:gd name="connsiteY1" fmla="*/ 0 h 1220776"/>
              <a:gd name="connsiteX2" fmla="*/ 106834 w 106834"/>
              <a:gd name="connsiteY2" fmla="*/ 1115096 h 1220776"/>
              <a:gd name="connsiteX3" fmla="*/ 0 w 106834"/>
              <a:gd name="connsiteY3" fmla="*/ 1220776 h 1220776"/>
              <a:gd name="connsiteX4" fmla="*/ 5220 w 106834"/>
              <a:gd name="connsiteY4" fmla="*/ 85575 h 1220776"/>
              <a:gd name="connsiteX0" fmla="*/ 5220 w 106834"/>
              <a:gd name="connsiteY0" fmla="*/ 93252 h 1228453"/>
              <a:gd name="connsiteX1" fmla="*/ 99310 w 106834"/>
              <a:gd name="connsiteY1" fmla="*/ 0 h 1228453"/>
              <a:gd name="connsiteX2" fmla="*/ 106834 w 106834"/>
              <a:gd name="connsiteY2" fmla="*/ 1122773 h 1228453"/>
              <a:gd name="connsiteX3" fmla="*/ 0 w 106834"/>
              <a:gd name="connsiteY3" fmla="*/ 1228453 h 1228453"/>
              <a:gd name="connsiteX4" fmla="*/ 5220 w 106834"/>
              <a:gd name="connsiteY4" fmla="*/ 93252 h 1228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834" h="1228453">
                <a:moveTo>
                  <a:pt x="5220" y="93252"/>
                </a:moveTo>
                <a:lnTo>
                  <a:pt x="99310" y="0"/>
                </a:lnTo>
                <a:lnTo>
                  <a:pt x="106834" y="1122773"/>
                </a:lnTo>
                <a:lnTo>
                  <a:pt x="0" y="1228453"/>
                </a:lnTo>
                <a:lnTo>
                  <a:pt x="5220" y="93252"/>
                </a:lnTo>
                <a:close/>
              </a:path>
            </a:pathLst>
          </a:custGeom>
          <a:solidFill>
            <a:srgbClr val="007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/>
          </a:p>
        </p:txBody>
      </p:sp>
      <p:sp>
        <p:nvSpPr>
          <p:cNvPr id="19" name="Title 2">
            <a:extLst>
              <a:ext uri="{FF2B5EF4-FFF2-40B4-BE49-F238E27FC236}">
                <a16:creationId xmlns:a16="http://schemas.microsoft.com/office/drawing/2014/main" id="{CA11F5C4-BC32-43D2-8673-D0067B333370}"/>
              </a:ext>
            </a:extLst>
          </p:cNvPr>
          <p:cNvSpPr txBox="1">
            <a:spLocks/>
          </p:cNvSpPr>
          <p:nvPr/>
        </p:nvSpPr>
        <p:spPr bwMode="auto">
          <a:xfrm>
            <a:off x="473075" y="188913"/>
            <a:ext cx="8202613" cy="71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0AF4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b="0" dirty="0">
                <a:solidFill>
                  <a:srgbClr val="007CBA"/>
                </a:solidFill>
              </a:rPr>
              <a:t>Antibiotic Sales</a:t>
            </a:r>
            <a:endParaRPr lang="en-GB" altLang="en-US" dirty="0">
              <a:solidFill>
                <a:srgbClr val="007CBA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D27F2B-B8D6-687E-2C37-DDBAFE64A83C}"/>
              </a:ext>
            </a:extLst>
          </p:cNvPr>
          <p:cNvSpPr txBox="1"/>
          <p:nvPr/>
        </p:nvSpPr>
        <p:spPr>
          <a:xfrm>
            <a:off x="900805" y="1988840"/>
            <a:ext cx="6997192" cy="702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GB" u="sng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Active ingredient (mg/kg) of antibiotics by </a:t>
            </a:r>
            <a:r>
              <a:rPr lang="en-GB" u="sng" dirty="0">
                <a:ea typeface="Calibri" panose="020F0502020204030204" pitchFamily="34" charset="0"/>
              </a:rPr>
              <a:t>route of administration</a:t>
            </a:r>
            <a:r>
              <a:rPr lang="en-GB" u="sng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sold for use in food-producing animals, 2014 to 2021</a:t>
            </a:r>
            <a:r>
              <a:rPr lang="en-GB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3E2C3F-43CA-5F01-A18D-2BA6055F3A73}"/>
              </a:ext>
            </a:extLst>
          </p:cNvPr>
          <p:cNvSpPr txBox="1"/>
          <p:nvPr/>
        </p:nvSpPr>
        <p:spPr>
          <a:xfrm>
            <a:off x="188326" y="892919"/>
            <a:ext cx="85072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ea typeface="Calibri" panose="020F0502020204030204" pitchFamily="34" charset="0"/>
              </a:rPr>
              <a:t>F</a:t>
            </a: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or the first time, oral/water* has overtaken in-feed as the most sold route of administration  for food producing animals. Between 2020 and 2021, sales of in-feed products decreased by 20% (2.5 mg/kg) whereas sales of oral/water products decreased to a lesser degree, by 2% (0.2 mg/kg).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41487C-4425-A2D2-1E07-41D0A296C7EF}"/>
              </a:ext>
            </a:extLst>
          </p:cNvPr>
          <p:cNvSpPr txBox="1"/>
          <p:nvPr/>
        </p:nvSpPr>
        <p:spPr>
          <a:xfrm>
            <a:off x="532649" y="5991671"/>
            <a:ext cx="6330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*Oral powders, oral pastes, oral solutions, and bolus preparations.                                                 ** Includes intramammary dry and lactating cow, and intrauterine preparations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E3699C8-C395-8176-EB5E-654CDB3A67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5338200"/>
              </p:ext>
            </p:extLst>
          </p:nvPr>
        </p:nvGraphicFramePr>
        <p:xfrm>
          <a:off x="1705674" y="2708920"/>
          <a:ext cx="6034678" cy="3164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extBox 14">
            <a:extLst>
              <a:ext uri="{FF2B5EF4-FFF2-40B4-BE49-F238E27FC236}">
                <a16:creationId xmlns:a16="http://schemas.microsoft.com/office/drawing/2014/main" id="{47ADD35C-A24A-4F76-81FB-94E48E0D654A}"/>
              </a:ext>
            </a:extLst>
          </p:cNvPr>
          <p:cNvSpPr txBox="1"/>
          <p:nvPr/>
        </p:nvSpPr>
        <p:spPr>
          <a:xfrm>
            <a:off x="6769100" y="5479417"/>
            <a:ext cx="850900" cy="2413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en-GB" sz="9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© 2022 VMD</a:t>
            </a:r>
            <a:endParaRPr lang="en-GB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007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397206-5897-4500-BE30-8D40E2C04D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779DD66-5372-4A63-9B9C-481D38F4F57F}" type="slidenum">
              <a:rPr lang="en-GB" altLang="en-US">
                <a:solidFill>
                  <a:srgbClr val="7F7F7F"/>
                </a:solidFill>
              </a:rPr>
              <a:pPr eaLnBrk="1" hangingPunct="1"/>
              <a:t>7</a:t>
            </a:fld>
            <a:endParaRPr lang="en-GB" altLang="en-US" dirty="0">
              <a:solidFill>
                <a:srgbClr val="7F7F7F"/>
              </a:solidFill>
            </a:endParaRPr>
          </a:p>
        </p:txBody>
      </p:sp>
      <p:sp>
        <p:nvSpPr>
          <p:cNvPr id="9221" name="Rectangle 19">
            <a:extLst>
              <a:ext uri="{FF2B5EF4-FFF2-40B4-BE49-F238E27FC236}">
                <a16:creationId xmlns:a16="http://schemas.microsoft.com/office/drawing/2014/main" id="{58EE2DF0-F0E3-4911-AE77-07E3E27992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9809" y="1058098"/>
            <a:ext cx="640438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en-GB" altLang="en-US" sz="1800" dirty="0"/>
              <a:t>Total sales (tonnes) of active ingredient for all animal species</a:t>
            </a:r>
            <a:br>
              <a:rPr lang="en-GB" altLang="en-US" sz="1800" dirty="0"/>
            </a:br>
            <a:r>
              <a:rPr lang="en-GB" altLang="en-US" sz="1800" dirty="0"/>
              <a:t>by antibiotic class, 2021.</a:t>
            </a: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4B50E7D3-831A-417A-AEEF-9EE86A5B6498}"/>
              </a:ext>
            </a:extLst>
          </p:cNvPr>
          <p:cNvSpPr txBox="1"/>
          <p:nvPr/>
        </p:nvSpPr>
        <p:spPr>
          <a:xfrm>
            <a:off x="6444208" y="5855668"/>
            <a:ext cx="2085975" cy="2762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Source: p. 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9086CA-89D5-44DD-8EC2-8211552D8EFC}"/>
              </a:ext>
            </a:extLst>
          </p:cNvPr>
          <p:cNvSpPr txBox="1"/>
          <p:nvPr/>
        </p:nvSpPr>
        <p:spPr>
          <a:xfrm>
            <a:off x="6444208" y="6125176"/>
            <a:ext cx="1870076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dirty="0">
                <a:latin typeface="Arial" pitchFamily="34"/>
                <a:cs typeface="Arial" pitchFamily="34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VARSS REPORT 2021</a:t>
            </a:r>
            <a:endParaRPr lang="en-GB" sz="1200" b="0" i="0" u="sng" strike="noStrike" kern="1200" cap="none" spc="0" baseline="0" dirty="0">
              <a:uFillTx/>
              <a:latin typeface="Arial" pitchFamily="34"/>
              <a:cs typeface="Arial" pitchFamily="34"/>
            </a:endParaRPr>
          </a:p>
        </p:txBody>
      </p:sp>
      <p:sp>
        <p:nvSpPr>
          <p:cNvPr id="16" name="Rectangle 54">
            <a:extLst>
              <a:ext uri="{FF2B5EF4-FFF2-40B4-BE49-F238E27FC236}">
                <a16:creationId xmlns:a16="http://schemas.microsoft.com/office/drawing/2014/main" id="{784A60E3-79CF-42E4-AE3E-CE35ACB65C43}"/>
              </a:ext>
            </a:extLst>
          </p:cNvPr>
          <p:cNvSpPr/>
          <p:nvPr/>
        </p:nvSpPr>
        <p:spPr bwMode="auto">
          <a:xfrm>
            <a:off x="6350" y="220663"/>
            <a:ext cx="5170488" cy="522287"/>
          </a:xfrm>
          <a:custGeom>
            <a:avLst/>
            <a:gdLst>
              <a:gd name="connsiteX0" fmla="*/ 0 w 3737610"/>
              <a:gd name="connsiteY0" fmla="*/ 0 h 521335"/>
              <a:gd name="connsiteX1" fmla="*/ 3737610 w 3737610"/>
              <a:gd name="connsiteY1" fmla="*/ 0 h 521335"/>
              <a:gd name="connsiteX2" fmla="*/ 3737610 w 3737610"/>
              <a:gd name="connsiteY2" fmla="*/ 521335 h 521335"/>
              <a:gd name="connsiteX3" fmla="*/ 0 w 3737610"/>
              <a:gd name="connsiteY3" fmla="*/ 521335 h 521335"/>
              <a:gd name="connsiteX4" fmla="*/ 0 w 3737610"/>
              <a:gd name="connsiteY4" fmla="*/ 0 h 521335"/>
              <a:gd name="connsiteX0" fmla="*/ 0 w 3737610"/>
              <a:gd name="connsiteY0" fmla="*/ 0 h 521335"/>
              <a:gd name="connsiteX1" fmla="*/ 3737610 w 3737610"/>
              <a:gd name="connsiteY1" fmla="*/ 0 h 521335"/>
              <a:gd name="connsiteX2" fmla="*/ 3227247 w 3737610"/>
              <a:gd name="connsiteY2" fmla="*/ 521335 h 521335"/>
              <a:gd name="connsiteX3" fmla="*/ 0 w 3737610"/>
              <a:gd name="connsiteY3" fmla="*/ 521335 h 521335"/>
              <a:gd name="connsiteX4" fmla="*/ 0 w 3737610"/>
              <a:gd name="connsiteY4" fmla="*/ 0 h 521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7610" h="521335">
                <a:moveTo>
                  <a:pt x="0" y="0"/>
                </a:moveTo>
                <a:lnTo>
                  <a:pt x="3737610" y="0"/>
                </a:lnTo>
                <a:lnTo>
                  <a:pt x="3227247" y="521335"/>
                </a:lnTo>
                <a:lnTo>
                  <a:pt x="0" y="52133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/>
          </a:p>
        </p:txBody>
      </p:sp>
      <p:sp>
        <p:nvSpPr>
          <p:cNvPr id="18" name="Rectangle 70">
            <a:extLst>
              <a:ext uri="{FF2B5EF4-FFF2-40B4-BE49-F238E27FC236}">
                <a16:creationId xmlns:a16="http://schemas.microsoft.com/office/drawing/2014/main" id="{06E2885E-2DAA-4418-8F69-E6057CF3A846}"/>
              </a:ext>
            </a:extLst>
          </p:cNvPr>
          <p:cNvSpPr>
            <a:spLocks noChangeAspect="1"/>
          </p:cNvSpPr>
          <p:nvPr/>
        </p:nvSpPr>
        <p:spPr bwMode="auto">
          <a:xfrm rot="2663502">
            <a:off x="4748213" y="-17463"/>
            <a:ext cx="123825" cy="1047751"/>
          </a:xfrm>
          <a:custGeom>
            <a:avLst/>
            <a:gdLst>
              <a:gd name="connsiteX0" fmla="*/ 0 w 175260"/>
              <a:gd name="connsiteY0" fmla="*/ 0 h 949325"/>
              <a:gd name="connsiteX1" fmla="*/ 175260 w 175260"/>
              <a:gd name="connsiteY1" fmla="*/ 0 h 949325"/>
              <a:gd name="connsiteX2" fmla="*/ 175260 w 175260"/>
              <a:gd name="connsiteY2" fmla="*/ 949325 h 949325"/>
              <a:gd name="connsiteX3" fmla="*/ 0 w 175260"/>
              <a:gd name="connsiteY3" fmla="*/ 949325 h 949325"/>
              <a:gd name="connsiteX4" fmla="*/ 0 w 175260"/>
              <a:gd name="connsiteY4" fmla="*/ 0 h 949325"/>
              <a:gd name="connsiteX0" fmla="*/ 0 w 175260"/>
              <a:gd name="connsiteY0" fmla="*/ 84974 h 1034299"/>
              <a:gd name="connsiteX1" fmla="*/ 92072 w 175260"/>
              <a:gd name="connsiteY1" fmla="*/ 0 h 1034299"/>
              <a:gd name="connsiteX2" fmla="*/ 175260 w 175260"/>
              <a:gd name="connsiteY2" fmla="*/ 1034299 h 1034299"/>
              <a:gd name="connsiteX3" fmla="*/ 0 w 175260"/>
              <a:gd name="connsiteY3" fmla="*/ 1034299 h 1034299"/>
              <a:gd name="connsiteX4" fmla="*/ 0 w 175260"/>
              <a:gd name="connsiteY4" fmla="*/ 84974 h 1034299"/>
              <a:gd name="connsiteX0" fmla="*/ 0 w 175260"/>
              <a:gd name="connsiteY0" fmla="*/ 85575 h 1034900"/>
              <a:gd name="connsiteX1" fmla="*/ 90273 w 175260"/>
              <a:gd name="connsiteY1" fmla="*/ 0 h 1034900"/>
              <a:gd name="connsiteX2" fmla="*/ 175260 w 175260"/>
              <a:gd name="connsiteY2" fmla="*/ 1034900 h 1034900"/>
              <a:gd name="connsiteX3" fmla="*/ 0 w 175260"/>
              <a:gd name="connsiteY3" fmla="*/ 1034900 h 1034900"/>
              <a:gd name="connsiteX4" fmla="*/ 0 w 175260"/>
              <a:gd name="connsiteY4" fmla="*/ 85575 h 1034900"/>
              <a:gd name="connsiteX0" fmla="*/ 5220 w 180480"/>
              <a:gd name="connsiteY0" fmla="*/ 85575 h 1220776"/>
              <a:gd name="connsiteX1" fmla="*/ 95493 w 180480"/>
              <a:gd name="connsiteY1" fmla="*/ 0 h 1220776"/>
              <a:gd name="connsiteX2" fmla="*/ 180480 w 180480"/>
              <a:gd name="connsiteY2" fmla="*/ 1034900 h 1220776"/>
              <a:gd name="connsiteX3" fmla="*/ 0 w 180480"/>
              <a:gd name="connsiteY3" fmla="*/ 1220776 h 1220776"/>
              <a:gd name="connsiteX4" fmla="*/ 5220 w 180480"/>
              <a:gd name="connsiteY4" fmla="*/ 85575 h 1220776"/>
              <a:gd name="connsiteX0" fmla="*/ 5220 w 106834"/>
              <a:gd name="connsiteY0" fmla="*/ 85575 h 1220776"/>
              <a:gd name="connsiteX1" fmla="*/ 95493 w 106834"/>
              <a:gd name="connsiteY1" fmla="*/ 0 h 1220776"/>
              <a:gd name="connsiteX2" fmla="*/ 106834 w 106834"/>
              <a:gd name="connsiteY2" fmla="*/ 1115096 h 1220776"/>
              <a:gd name="connsiteX3" fmla="*/ 0 w 106834"/>
              <a:gd name="connsiteY3" fmla="*/ 1220776 h 1220776"/>
              <a:gd name="connsiteX4" fmla="*/ 5220 w 106834"/>
              <a:gd name="connsiteY4" fmla="*/ 85575 h 1220776"/>
              <a:gd name="connsiteX0" fmla="*/ 5220 w 106834"/>
              <a:gd name="connsiteY0" fmla="*/ 93252 h 1228453"/>
              <a:gd name="connsiteX1" fmla="*/ 99310 w 106834"/>
              <a:gd name="connsiteY1" fmla="*/ 0 h 1228453"/>
              <a:gd name="connsiteX2" fmla="*/ 106834 w 106834"/>
              <a:gd name="connsiteY2" fmla="*/ 1122773 h 1228453"/>
              <a:gd name="connsiteX3" fmla="*/ 0 w 106834"/>
              <a:gd name="connsiteY3" fmla="*/ 1228453 h 1228453"/>
              <a:gd name="connsiteX4" fmla="*/ 5220 w 106834"/>
              <a:gd name="connsiteY4" fmla="*/ 93252 h 1228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834" h="1228453">
                <a:moveTo>
                  <a:pt x="5220" y="93252"/>
                </a:moveTo>
                <a:lnTo>
                  <a:pt x="99310" y="0"/>
                </a:lnTo>
                <a:lnTo>
                  <a:pt x="106834" y="1122773"/>
                </a:lnTo>
                <a:lnTo>
                  <a:pt x="0" y="1228453"/>
                </a:lnTo>
                <a:lnTo>
                  <a:pt x="5220" y="93252"/>
                </a:lnTo>
                <a:close/>
              </a:path>
            </a:pathLst>
          </a:custGeom>
          <a:solidFill>
            <a:srgbClr val="007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/>
          </a:p>
        </p:txBody>
      </p:sp>
      <p:sp>
        <p:nvSpPr>
          <p:cNvPr id="19" name="Title 2">
            <a:extLst>
              <a:ext uri="{FF2B5EF4-FFF2-40B4-BE49-F238E27FC236}">
                <a16:creationId xmlns:a16="http://schemas.microsoft.com/office/drawing/2014/main" id="{179CA6FD-322B-4AFB-9B99-2822EFDE17A9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473075" y="188913"/>
            <a:ext cx="8202613" cy="7191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 dirty="0">
                <a:solidFill>
                  <a:srgbClr val="007CBA"/>
                </a:solidFill>
              </a:rPr>
              <a:t>Antibiotic Sales</a:t>
            </a:r>
            <a:endParaRPr lang="en-GB" altLang="en-US" dirty="0">
              <a:solidFill>
                <a:srgbClr val="007CBA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039076-34CE-ED6A-E079-376808D44B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76" y="2053870"/>
            <a:ext cx="8664047" cy="2750259"/>
          </a:xfrm>
          <a:prstGeom prst="rect">
            <a:avLst/>
          </a:prstGeom>
        </p:spPr>
      </p:pic>
      <p:sp>
        <p:nvSpPr>
          <p:cNvPr id="17" name="TextBox 14">
            <a:extLst>
              <a:ext uri="{FF2B5EF4-FFF2-40B4-BE49-F238E27FC236}">
                <a16:creationId xmlns:a16="http://schemas.microsoft.com/office/drawing/2014/main" id="{47ADD35C-A24A-4F76-81FB-94E48E0D654A}"/>
              </a:ext>
            </a:extLst>
          </p:cNvPr>
          <p:cNvSpPr txBox="1"/>
          <p:nvPr/>
        </p:nvSpPr>
        <p:spPr>
          <a:xfrm>
            <a:off x="8104733" y="4221088"/>
            <a:ext cx="850900" cy="2413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en-GB" sz="9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© 2022 VMD</a:t>
            </a:r>
            <a:endParaRPr lang="en-GB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A2B2FB-677C-466E-9088-D866839026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6FDC0FE-B7DE-438C-A3E5-241F6261F56C}" type="slidenum">
              <a:rPr lang="en-GB" altLang="en-US">
                <a:solidFill>
                  <a:srgbClr val="7F7F7F"/>
                </a:solidFill>
              </a:rPr>
              <a:pPr eaLnBrk="1" hangingPunct="1"/>
              <a:t>8</a:t>
            </a:fld>
            <a:endParaRPr lang="en-GB" altLang="en-US" dirty="0">
              <a:solidFill>
                <a:srgbClr val="7F7F7F"/>
              </a:solidFill>
            </a:endParaRPr>
          </a:p>
        </p:txBody>
      </p:sp>
      <p:sp>
        <p:nvSpPr>
          <p:cNvPr id="17" name="Rectangle 54">
            <a:extLst>
              <a:ext uri="{FF2B5EF4-FFF2-40B4-BE49-F238E27FC236}">
                <a16:creationId xmlns:a16="http://schemas.microsoft.com/office/drawing/2014/main" id="{20E3206C-5258-4AF1-97FD-EFC593D7025F}"/>
              </a:ext>
            </a:extLst>
          </p:cNvPr>
          <p:cNvSpPr/>
          <p:nvPr/>
        </p:nvSpPr>
        <p:spPr bwMode="auto">
          <a:xfrm>
            <a:off x="6350" y="220663"/>
            <a:ext cx="5170488" cy="522287"/>
          </a:xfrm>
          <a:custGeom>
            <a:avLst/>
            <a:gdLst>
              <a:gd name="connsiteX0" fmla="*/ 0 w 3737610"/>
              <a:gd name="connsiteY0" fmla="*/ 0 h 521335"/>
              <a:gd name="connsiteX1" fmla="*/ 3737610 w 3737610"/>
              <a:gd name="connsiteY1" fmla="*/ 0 h 521335"/>
              <a:gd name="connsiteX2" fmla="*/ 3737610 w 3737610"/>
              <a:gd name="connsiteY2" fmla="*/ 521335 h 521335"/>
              <a:gd name="connsiteX3" fmla="*/ 0 w 3737610"/>
              <a:gd name="connsiteY3" fmla="*/ 521335 h 521335"/>
              <a:gd name="connsiteX4" fmla="*/ 0 w 3737610"/>
              <a:gd name="connsiteY4" fmla="*/ 0 h 521335"/>
              <a:gd name="connsiteX0" fmla="*/ 0 w 3737610"/>
              <a:gd name="connsiteY0" fmla="*/ 0 h 521335"/>
              <a:gd name="connsiteX1" fmla="*/ 3737610 w 3737610"/>
              <a:gd name="connsiteY1" fmla="*/ 0 h 521335"/>
              <a:gd name="connsiteX2" fmla="*/ 3227247 w 3737610"/>
              <a:gd name="connsiteY2" fmla="*/ 521335 h 521335"/>
              <a:gd name="connsiteX3" fmla="*/ 0 w 3737610"/>
              <a:gd name="connsiteY3" fmla="*/ 521335 h 521335"/>
              <a:gd name="connsiteX4" fmla="*/ 0 w 3737610"/>
              <a:gd name="connsiteY4" fmla="*/ 0 h 521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7610" h="521335">
                <a:moveTo>
                  <a:pt x="0" y="0"/>
                </a:moveTo>
                <a:lnTo>
                  <a:pt x="3737610" y="0"/>
                </a:lnTo>
                <a:lnTo>
                  <a:pt x="3227247" y="521335"/>
                </a:lnTo>
                <a:lnTo>
                  <a:pt x="0" y="52133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/>
          </a:p>
        </p:txBody>
      </p:sp>
      <p:sp>
        <p:nvSpPr>
          <p:cNvPr id="18" name="Rectangle 70">
            <a:extLst>
              <a:ext uri="{FF2B5EF4-FFF2-40B4-BE49-F238E27FC236}">
                <a16:creationId xmlns:a16="http://schemas.microsoft.com/office/drawing/2014/main" id="{E6B38230-D32E-4FF4-B72F-B0DF3325E440}"/>
              </a:ext>
            </a:extLst>
          </p:cNvPr>
          <p:cNvSpPr>
            <a:spLocks noChangeAspect="1"/>
          </p:cNvSpPr>
          <p:nvPr/>
        </p:nvSpPr>
        <p:spPr bwMode="auto">
          <a:xfrm rot="2663502">
            <a:off x="4748213" y="-17463"/>
            <a:ext cx="123825" cy="1047751"/>
          </a:xfrm>
          <a:custGeom>
            <a:avLst/>
            <a:gdLst>
              <a:gd name="connsiteX0" fmla="*/ 0 w 175260"/>
              <a:gd name="connsiteY0" fmla="*/ 0 h 949325"/>
              <a:gd name="connsiteX1" fmla="*/ 175260 w 175260"/>
              <a:gd name="connsiteY1" fmla="*/ 0 h 949325"/>
              <a:gd name="connsiteX2" fmla="*/ 175260 w 175260"/>
              <a:gd name="connsiteY2" fmla="*/ 949325 h 949325"/>
              <a:gd name="connsiteX3" fmla="*/ 0 w 175260"/>
              <a:gd name="connsiteY3" fmla="*/ 949325 h 949325"/>
              <a:gd name="connsiteX4" fmla="*/ 0 w 175260"/>
              <a:gd name="connsiteY4" fmla="*/ 0 h 949325"/>
              <a:gd name="connsiteX0" fmla="*/ 0 w 175260"/>
              <a:gd name="connsiteY0" fmla="*/ 84974 h 1034299"/>
              <a:gd name="connsiteX1" fmla="*/ 92072 w 175260"/>
              <a:gd name="connsiteY1" fmla="*/ 0 h 1034299"/>
              <a:gd name="connsiteX2" fmla="*/ 175260 w 175260"/>
              <a:gd name="connsiteY2" fmla="*/ 1034299 h 1034299"/>
              <a:gd name="connsiteX3" fmla="*/ 0 w 175260"/>
              <a:gd name="connsiteY3" fmla="*/ 1034299 h 1034299"/>
              <a:gd name="connsiteX4" fmla="*/ 0 w 175260"/>
              <a:gd name="connsiteY4" fmla="*/ 84974 h 1034299"/>
              <a:gd name="connsiteX0" fmla="*/ 0 w 175260"/>
              <a:gd name="connsiteY0" fmla="*/ 85575 h 1034900"/>
              <a:gd name="connsiteX1" fmla="*/ 90273 w 175260"/>
              <a:gd name="connsiteY1" fmla="*/ 0 h 1034900"/>
              <a:gd name="connsiteX2" fmla="*/ 175260 w 175260"/>
              <a:gd name="connsiteY2" fmla="*/ 1034900 h 1034900"/>
              <a:gd name="connsiteX3" fmla="*/ 0 w 175260"/>
              <a:gd name="connsiteY3" fmla="*/ 1034900 h 1034900"/>
              <a:gd name="connsiteX4" fmla="*/ 0 w 175260"/>
              <a:gd name="connsiteY4" fmla="*/ 85575 h 1034900"/>
              <a:gd name="connsiteX0" fmla="*/ 5220 w 180480"/>
              <a:gd name="connsiteY0" fmla="*/ 85575 h 1220776"/>
              <a:gd name="connsiteX1" fmla="*/ 95493 w 180480"/>
              <a:gd name="connsiteY1" fmla="*/ 0 h 1220776"/>
              <a:gd name="connsiteX2" fmla="*/ 180480 w 180480"/>
              <a:gd name="connsiteY2" fmla="*/ 1034900 h 1220776"/>
              <a:gd name="connsiteX3" fmla="*/ 0 w 180480"/>
              <a:gd name="connsiteY3" fmla="*/ 1220776 h 1220776"/>
              <a:gd name="connsiteX4" fmla="*/ 5220 w 180480"/>
              <a:gd name="connsiteY4" fmla="*/ 85575 h 1220776"/>
              <a:gd name="connsiteX0" fmla="*/ 5220 w 106834"/>
              <a:gd name="connsiteY0" fmla="*/ 85575 h 1220776"/>
              <a:gd name="connsiteX1" fmla="*/ 95493 w 106834"/>
              <a:gd name="connsiteY1" fmla="*/ 0 h 1220776"/>
              <a:gd name="connsiteX2" fmla="*/ 106834 w 106834"/>
              <a:gd name="connsiteY2" fmla="*/ 1115096 h 1220776"/>
              <a:gd name="connsiteX3" fmla="*/ 0 w 106834"/>
              <a:gd name="connsiteY3" fmla="*/ 1220776 h 1220776"/>
              <a:gd name="connsiteX4" fmla="*/ 5220 w 106834"/>
              <a:gd name="connsiteY4" fmla="*/ 85575 h 1220776"/>
              <a:gd name="connsiteX0" fmla="*/ 5220 w 106834"/>
              <a:gd name="connsiteY0" fmla="*/ 93252 h 1228453"/>
              <a:gd name="connsiteX1" fmla="*/ 99310 w 106834"/>
              <a:gd name="connsiteY1" fmla="*/ 0 h 1228453"/>
              <a:gd name="connsiteX2" fmla="*/ 106834 w 106834"/>
              <a:gd name="connsiteY2" fmla="*/ 1122773 h 1228453"/>
              <a:gd name="connsiteX3" fmla="*/ 0 w 106834"/>
              <a:gd name="connsiteY3" fmla="*/ 1228453 h 1228453"/>
              <a:gd name="connsiteX4" fmla="*/ 5220 w 106834"/>
              <a:gd name="connsiteY4" fmla="*/ 93252 h 1228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834" h="1228453">
                <a:moveTo>
                  <a:pt x="5220" y="93252"/>
                </a:moveTo>
                <a:lnTo>
                  <a:pt x="99310" y="0"/>
                </a:lnTo>
                <a:lnTo>
                  <a:pt x="106834" y="1122773"/>
                </a:lnTo>
                <a:lnTo>
                  <a:pt x="0" y="1228453"/>
                </a:lnTo>
                <a:lnTo>
                  <a:pt x="5220" y="93252"/>
                </a:lnTo>
                <a:close/>
              </a:path>
            </a:pathLst>
          </a:custGeom>
          <a:solidFill>
            <a:srgbClr val="007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69BB649E-F8E3-4143-B48A-DA15EBA00F94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473075" y="188913"/>
            <a:ext cx="8202613" cy="7191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 dirty="0">
                <a:solidFill>
                  <a:srgbClr val="007CBA"/>
                </a:solidFill>
              </a:rPr>
              <a:t>Antibiotic Sales</a:t>
            </a:r>
            <a:endParaRPr lang="en-GB" altLang="en-US" dirty="0">
              <a:solidFill>
                <a:srgbClr val="007CBA"/>
              </a:solidFill>
            </a:endParaRP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29BCE0F2-D60E-4663-B70D-DD19E1913997}"/>
              </a:ext>
            </a:extLst>
          </p:cNvPr>
          <p:cNvSpPr txBox="1"/>
          <p:nvPr/>
        </p:nvSpPr>
        <p:spPr>
          <a:xfrm>
            <a:off x="6444208" y="5887482"/>
            <a:ext cx="2085975" cy="2762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Source: p. 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5904DD-4313-4D08-A8BD-00AB7D40F93E}"/>
              </a:ext>
            </a:extLst>
          </p:cNvPr>
          <p:cNvSpPr txBox="1"/>
          <p:nvPr/>
        </p:nvSpPr>
        <p:spPr>
          <a:xfrm>
            <a:off x="6444208" y="6154227"/>
            <a:ext cx="1870076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dirty="0">
                <a:latin typeface="Arial" pitchFamily="34"/>
                <a:cs typeface="Arial" pitchFamily="34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VARSS REPORT 2021</a:t>
            </a:r>
            <a:endParaRPr lang="en-GB" sz="1200" b="0" i="0" u="sng" strike="noStrike" kern="1200" cap="none" spc="0" baseline="0" dirty="0">
              <a:uFillTx/>
              <a:latin typeface="Arial" pitchFamily="34"/>
              <a:cs typeface="Arial" pitchFamily="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511AE3-F46D-4C58-8ADF-4A825BC2AFC3}"/>
              </a:ext>
            </a:extLst>
          </p:cNvPr>
          <p:cNvSpPr txBox="1"/>
          <p:nvPr/>
        </p:nvSpPr>
        <p:spPr>
          <a:xfrm>
            <a:off x="177212" y="1848047"/>
            <a:ext cx="80648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 2021 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total quantity of antibiotic active ingredient sold in the UK was 212 tonnes, the lowest sales to date.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F340D14-1ACD-4F8E-9A3C-B5A6CAA27F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89" y="1408555"/>
            <a:ext cx="8064895" cy="31914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2A46118-4D2F-4D6B-A982-C86CCAF6B4BA}"/>
              </a:ext>
            </a:extLst>
          </p:cNvPr>
          <p:cNvSpPr txBox="1"/>
          <p:nvPr/>
        </p:nvSpPr>
        <p:spPr>
          <a:xfrm>
            <a:off x="4114800" y="2973421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9" name="Text Box 3">
            <a:extLst>
              <a:ext uri="{FF2B5EF4-FFF2-40B4-BE49-F238E27FC236}">
                <a16:creationId xmlns:a16="http://schemas.microsoft.com/office/drawing/2014/main" id="{42CFD90E-77B4-4CF0-B9FF-00ABFCD65728}"/>
              </a:ext>
            </a:extLst>
          </p:cNvPr>
          <p:cNvSpPr txBox="1"/>
          <p:nvPr/>
        </p:nvSpPr>
        <p:spPr>
          <a:xfrm>
            <a:off x="611560" y="2555329"/>
            <a:ext cx="7926409" cy="184258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10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14">
            <a:extLst>
              <a:ext uri="{FF2B5EF4-FFF2-40B4-BE49-F238E27FC236}">
                <a16:creationId xmlns:a16="http://schemas.microsoft.com/office/drawing/2014/main" id="{47ADD35C-A24A-4F76-81FB-94E48E0D654A}"/>
              </a:ext>
            </a:extLst>
          </p:cNvPr>
          <p:cNvSpPr txBox="1"/>
          <p:nvPr/>
        </p:nvSpPr>
        <p:spPr>
          <a:xfrm>
            <a:off x="7487195" y="3646522"/>
            <a:ext cx="1247813" cy="2412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en-GB" sz="9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© 2022 VMD</a:t>
            </a:r>
            <a:endParaRPr lang="en-GB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F6090B-4D9A-D0AE-5BC2-623AC0D225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37" y="2852757"/>
            <a:ext cx="8064896" cy="7109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2E68305-F8F0-374A-7849-4A31CED891B1}"/>
              </a:ext>
            </a:extLst>
          </p:cNvPr>
          <p:cNvSpPr txBox="1"/>
          <p:nvPr/>
        </p:nvSpPr>
        <p:spPr>
          <a:xfrm>
            <a:off x="176409" y="3965832"/>
            <a:ext cx="7685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is a 14.3 tonne (6%) decrease since 2020, and a 234.2 tonne (52%) decrease since 2014.</a:t>
            </a:r>
            <a:endParaRPr lang="en-GB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397206-5897-4500-BE30-8D40E2C04D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779DD66-5372-4A63-9B9C-481D38F4F57F}" type="slidenum">
              <a:rPr lang="en-GB" altLang="en-US">
                <a:solidFill>
                  <a:srgbClr val="7F7F7F"/>
                </a:solidFill>
              </a:rPr>
              <a:pPr eaLnBrk="1" hangingPunct="1"/>
              <a:t>9</a:t>
            </a:fld>
            <a:endParaRPr lang="en-GB" altLang="en-US" dirty="0">
              <a:solidFill>
                <a:srgbClr val="7F7F7F"/>
              </a:solidFill>
            </a:endParaRPr>
          </a:p>
        </p:txBody>
      </p:sp>
      <p:sp>
        <p:nvSpPr>
          <p:cNvPr id="12" name="Rectangle 54">
            <a:extLst>
              <a:ext uri="{FF2B5EF4-FFF2-40B4-BE49-F238E27FC236}">
                <a16:creationId xmlns:a16="http://schemas.microsoft.com/office/drawing/2014/main" id="{2E1787A8-8133-4065-89FF-4D858F92F9DF}"/>
              </a:ext>
            </a:extLst>
          </p:cNvPr>
          <p:cNvSpPr/>
          <p:nvPr/>
        </p:nvSpPr>
        <p:spPr bwMode="auto">
          <a:xfrm>
            <a:off x="6350" y="220663"/>
            <a:ext cx="5170488" cy="522287"/>
          </a:xfrm>
          <a:custGeom>
            <a:avLst/>
            <a:gdLst>
              <a:gd name="connsiteX0" fmla="*/ 0 w 3737610"/>
              <a:gd name="connsiteY0" fmla="*/ 0 h 521335"/>
              <a:gd name="connsiteX1" fmla="*/ 3737610 w 3737610"/>
              <a:gd name="connsiteY1" fmla="*/ 0 h 521335"/>
              <a:gd name="connsiteX2" fmla="*/ 3737610 w 3737610"/>
              <a:gd name="connsiteY2" fmla="*/ 521335 h 521335"/>
              <a:gd name="connsiteX3" fmla="*/ 0 w 3737610"/>
              <a:gd name="connsiteY3" fmla="*/ 521335 h 521335"/>
              <a:gd name="connsiteX4" fmla="*/ 0 w 3737610"/>
              <a:gd name="connsiteY4" fmla="*/ 0 h 521335"/>
              <a:gd name="connsiteX0" fmla="*/ 0 w 3737610"/>
              <a:gd name="connsiteY0" fmla="*/ 0 h 521335"/>
              <a:gd name="connsiteX1" fmla="*/ 3737610 w 3737610"/>
              <a:gd name="connsiteY1" fmla="*/ 0 h 521335"/>
              <a:gd name="connsiteX2" fmla="*/ 3227247 w 3737610"/>
              <a:gd name="connsiteY2" fmla="*/ 521335 h 521335"/>
              <a:gd name="connsiteX3" fmla="*/ 0 w 3737610"/>
              <a:gd name="connsiteY3" fmla="*/ 521335 h 521335"/>
              <a:gd name="connsiteX4" fmla="*/ 0 w 3737610"/>
              <a:gd name="connsiteY4" fmla="*/ 0 h 521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7610" h="521335">
                <a:moveTo>
                  <a:pt x="0" y="0"/>
                </a:moveTo>
                <a:lnTo>
                  <a:pt x="3737610" y="0"/>
                </a:lnTo>
                <a:lnTo>
                  <a:pt x="3227247" y="521335"/>
                </a:lnTo>
                <a:lnTo>
                  <a:pt x="0" y="52133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/>
          </a:p>
        </p:txBody>
      </p:sp>
      <p:sp>
        <p:nvSpPr>
          <p:cNvPr id="9224" name="Title 2">
            <a:extLst>
              <a:ext uri="{FF2B5EF4-FFF2-40B4-BE49-F238E27FC236}">
                <a16:creationId xmlns:a16="http://schemas.microsoft.com/office/drawing/2014/main" id="{937B4D72-41EB-473E-8742-254C41056C85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473075" y="188913"/>
            <a:ext cx="8202613" cy="7191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 dirty="0">
                <a:solidFill>
                  <a:srgbClr val="007CBA"/>
                </a:solidFill>
              </a:rPr>
              <a:t>Antibiotic Sales</a:t>
            </a:r>
            <a:endParaRPr lang="en-GB" altLang="en-US" dirty="0">
              <a:solidFill>
                <a:srgbClr val="007CBA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286FDAE-1C1E-416D-9099-B9A4CC0D9CF9}"/>
              </a:ext>
            </a:extLst>
          </p:cNvPr>
          <p:cNvSpPr/>
          <p:nvPr/>
        </p:nvSpPr>
        <p:spPr>
          <a:xfrm>
            <a:off x="473075" y="982652"/>
            <a:ext cx="80632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Harmonised primary outcome indicators for antibiotic consumption in food-producing animal species in the UK; 2014 to 2021 </a:t>
            </a: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9AA38539-FF01-4790-9C9A-A72D7CD24EEB}"/>
              </a:ext>
            </a:extLst>
          </p:cNvPr>
          <p:cNvSpPr txBox="1"/>
          <p:nvPr/>
        </p:nvSpPr>
        <p:spPr>
          <a:xfrm>
            <a:off x="6437787" y="5867469"/>
            <a:ext cx="2085975" cy="2762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1" dirty="0">
                <a:solidFill>
                  <a:srgbClr val="000000"/>
                </a:solidFill>
                <a:latin typeface="Arial" pitchFamily="34"/>
                <a:cs typeface="Arial" pitchFamily="34"/>
              </a:rPr>
              <a:t>Source: Fig 1.12; p. 27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562184-C4C8-4167-9EA0-DD28CAB2FBDE}"/>
              </a:ext>
            </a:extLst>
          </p:cNvPr>
          <p:cNvSpPr txBox="1"/>
          <p:nvPr/>
        </p:nvSpPr>
        <p:spPr>
          <a:xfrm>
            <a:off x="6408204" y="6143690"/>
            <a:ext cx="1800200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dirty="0">
                <a:latin typeface="Arial" pitchFamily="34"/>
                <a:cs typeface="Arial" pitchFamily="34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VARSS REPORT 2021</a:t>
            </a:r>
            <a:r>
              <a:rPr lang="en-GB" sz="1200" b="0" i="0" u="sng" strike="noStrike" kern="1200" cap="none" spc="0" baseline="0" dirty="0">
                <a:solidFill>
                  <a:srgbClr val="6D3075"/>
                </a:solidFill>
                <a:uFillTx/>
                <a:latin typeface="Arial" pitchFamily="34"/>
                <a:cs typeface="Arial" pitchFamily="34"/>
              </a:rPr>
              <a:t>   </a:t>
            </a:r>
          </a:p>
        </p:txBody>
      </p:sp>
      <p:sp>
        <p:nvSpPr>
          <p:cNvPr id="15" name="Rectangle 70">
            <a:extLst>
              <a:ext uri="{FF2B5EF4-FFF2-40B4-BE49-F238E27FC236}">
                <a16:creationId xmlns:a16="http://schemas.microsoft.com/office/drawing/2014/main" id="{56A6392D-5194-4F74-A931-501C06E11F0C}"/>
              </a:ext>
            </a:extLst>
          </p:cNvPr>
          <p:cNvSpPr>
            <a:spLocks noChangeAspect="1"/>
          </p:cNvSpPr>
          <p:nvPr/>
        </p:nvSpPr>
        <p:spPr bwMode="auto">
          <a:xfrm rot="2663502">
            <a:off x="4748213" y="-17463"/>
            <a:ext cx="123825" cy="1047751"/>
          </a:xfrm>
          <a:custGeom>
            <a:avLst/>
            <a:gdLst>
              <a:gd name="connsiteX0" fmla="*/ 0 w 175260"/>
              <a:gd name="connsiteY0" fmla="*/ 0 h 949325"/>
              <a:gd name="connsiteX1" fmla="*/ 175260 w 175260"/>
              <a:gd name="connsiteY1" fmla="*/ 0 h 949325"/>
              <a:gd name="connsiteX2" fmla="*/ 175260 w 175260"/>
              <a:gd name="connsiteY2" fmla="*/ 949325 h 949325"/>
              <a:gd name="connsiteX3" fmla="*/ 0 w 175260"/>
              <a:gd name="connsiteY3" fmla="*/ 949325 h 949325"/>
              <a:gd name="connsiteX4" fmla="*/ 0 w 175260"/>
              <a:gd name="connsiteY4" fmla="*/ 0 h 949325"/>
              <a:gd name="connsiteX0" fmla="*/ 0 w 175260"/>
              <a:gd name="connsiteY0" fmla="*/ 84974 h 1034299"/>
              <a:gd name="connsiteX1" fmla="*/ 92072 w 175260"/>
              <a:gd name="connsiteY1" fmla="*/ 0 h 1034299"/>
              <a:gd name="connsiteX2" fmla="*/ 175260 w 175260"/>
              <a:gd name="connsiteY2" fmla="*/ 1034299 h 1034299"/>
              <a:gd name="connsiteX3" fmla="*/ 0 w 175260"/>
              <a:gd name="connsiteY3" fmla="*/ 1034299 h 1034299"/>
              <a:gd name="connsiteX4" fmla="*/ 0 w 175260"/>
              <a:gd name="connsiteY4" fmla="*/ 84974 h 1034299"/>
              <a:gd name="connsiteX0" fmla="*/ 0 w 175260"/>
              <a:gd name="connsiteY0" fmla="*/ 85575 h 1034900"/>
              <a:gd name="connsiteX1" fmla="*/ 90273 w 175260"/>
              <a:gd name="connsiteY1" fmla="*/ 0 h 1034900"/>
              <a:gd name="connsiteX2" fmla="*/ 175260 w 175260"/>
              <a:gd name="connsiteY2" fmla="*/ 1034900 h 1034900"/>
              <a:gd name="connsiteX3" fmla="*/ 0 w 175260"/>
              <a:gd name="connsiteY3" fmla="*/ 1034900 h 1034900"/>
              <a:gd name="connsiteX4" fmla="*/ 0 w 175260"/>
              <a:gd name="connsiteY4" fmla="*/ 85575 h 1034900"/>
              <a:gd name="connsiteX0" fmla="*/ 5220 w 180480"/>
              <a:gd name="connsiteY0" fmla="*/ 85575 h 1220776"/>
              <a:gd name="connsiteX1" fmla="*/ 95493 w 180480"/>
              <a:gd name="connsiteY1" fmla="*/ 0 h 1220776"/>
              <a:gd name="connsiteX2" fmla="*/ 180480 w 180480"/>
              <a:gd name="connsiteY2" fmla="*/ 1034900 h 1220776"/>
              <a:gd name="connsiteX3" fmla="*/ 0 w 180480"/>
              <a:gd name="connsiteY3" fmla="*/ 1220776 h 1220776"/>
              <a:gd name="connsiteX4" fmla="*/ 5220 w 180480"/>
              <a:gd name="connsiteY4" fmla="*/ 85575 h 1220776"/>
              <a:gd name="connsiteX0" fmla="*/ 5220 w 106834"/>
              <a:gd name="connsiteY0" fmla="*/ 85575 h 1220776"/>
              <a:gd name="connsiteX1" fmla="*/ 95493 w 106834"/>
              <a:gd name="connsiteY1" fmla="*/ 0 h 1220776"/>
              <a:gd name="connsiteX2" fmla="*/ 106834 w 106834"/>
              <a:gd name="connsiteY2" fmla="*/ 1115096 h 1220776"/>
              <a:gd name="connsiteX3" fmla="*/ 0 w 106834"/>
              <a:gd name="connsiteY3" fmla="*/ 1220776 h 1220776"/>
              <a:gd name="connsiteX4" fmla="*/ 5220 w 106834"/>
              <a:gd name="connsiteY4" fmla="*/ 85575 h 1220776"/>
              <a:gd name="connsiteX0" fmla="*/ 5220 w 106834"/>
              <a:gd name="connsiteY0" fmla="*/ 93252 h 1228453"/>
              <a:gd name="connsiteX1" fmla="*/ 99310 w 106834"/>
              <a:gd name="connsiteY1" fmla="*/ 0 h 1228453"/>
              <a:gd name="connsiteX2" fmla="*/ 106834 w 106834"/>
              <a:gd name="connsiteY2" fmla="*/ 1122773 h 1228453"/>
              <a:gd name="connsiteX3" fmla="*/ 0 w 106834"/>
              <a:gd name="connsiteY3" fmla="*/ 1228453 h 1228453"/>
              <a:gd name="connsiteX4" fmla="*/ 5220 w 106834"/>
              <a:gd name="connsiteY4" fmla="*/ 93252 h 1228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834" h="1228453">
                <a:moveTo>
                  <a:pt x="5220" y="93252"/>
                </a:moveTo>
                <a:lnTo>
                  <a:pt x="99310" y="0"/>
                </a:lnTo>
                <a:lnTo>
                  <a:pt x="106834" y="1122773"/>
                </a:lnTo>
                <a:lnTo>
                  <a:pt x="0" y="1228453"/>
                </a:lnTo>
                <a:lnTo>
                  <a:pt x="5220" y="93252"/>
                </a:lnTo>
                <a:close/>
              </a:path>
            </a:pathLst>
          </a:custGeom>
          <a:solidFill>
            <a:srgbClr val="007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/>
          </a:p>
        </p:txBody>
      </p:sp>
      <p:graphicFrame>
        <p:nvGraphicFramePr>
          <p:cNvPr id="3" name="Chart 2" descr="• In 2014, the total mg/kg was 62.3 mg/kg, 0.19 mg/kg of third and fourth generation cephalosporins were sold, 0.35 mg/kg of fluoroquinolones were sold and 0.12 mg/kg of colistin was sold.&#10;• In 2015, the total mg/kg was 56.5 mg/kg, 0.17 mg/kg of third and fourth generation cephalosporins were sold, 0.35 mg/kg of fluoroquinolones were sold and 0.13 mg/kg of colistin was sold.&#10;• In 2016, the total mg/kg was 39.0 mg/kg, 0.14 mg/kg of third and fourth generation cephalosporins were sold, 0.22 mg/kg of fluoroquinolones were sold and 0.02 mg/kg of colistin was sold.&#10;• In 2017, the total mg/kg was 32.1 mg/kg, 0.11 mg/kg of third and fourth generation cephalosporins were sold, 0.16 mg/kg of fluoroquinolones were sold and 0.0006 mg/kg of colistin was sold.&#10;• In 2018, the total mg/kg was 29.0 mg/kg, 0.06 mg/kg of third and fourth generation cephalosporins were sold, 0.15 mg/kg of fluoroquinolones were sold and 0.0007 mg/kg of colistin was sold.&#10;• In 2019, the total mg/kg was 30.4 mg/kg, 0.03 mg/kg of third and fourth generation cephalosporins were sold, 0.13 mg/kg of fluoroquinolones were sold and 0.0002 mg/kg of colistin was sold.&#10;• In 2020, the total mg/kg was 30.2 mg/kg, 0.04 mg/kg of third and fourth generation cephalosporins were sold, 0.10 mg/kg of fluoroquinolones were sold and 0.00007 mg/kg of colistin was sold.&#10;• In 2021, the total mg/kg was 28.3 mg/kg, 0.02 mg/kg of third and fourth generation cephalosporins were sold, 0.09 mg/kg of fluoroquinolones were sold and no colistin was sold.&#10;">
            <a:extLst>
              <a:ext uri="{FF2B5EF4-FFF2-40B4-BE49-F238E27FC236}">
                <a16:creationId xmlns:a16="http://schemas.microsoft.com/office/drawing/2014/main" id="{38EDC622-1417-4A6F-AE43-096B891C38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7085594"/>
              </p:ext>
            </p:extLst>
          </p:nvPr>
        </p:nvGraphicFramePr>
        <p:xfrm>
          <a:off x="1035979" y="1749793"/>
          <a:ext cx="7072041" cy="3872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extBox 14">
            <a:extLst>
              <a:ext uri="{FF2B5EF4-FFF2-40B4-BE49-F238E27FC236}">
                <a16:creationId xmlns:a16="http://schemas.microsoft.com/office/drawing/2014/main" id="{47ADD35C-A24A-4F76-81FB-94E48E0D654A}"/>
              </a:ext>
            </a:extLst>
          </p:cNvPr>
          <p:cNvSpPr txBox="1"/>
          <p:nvPr/>
        </p:nvSpPr>
        <p:spPr>
          <a:xfrm>
            <a:off x="7257120" y="5229200"/>
            <a:ext cx="850900" cy="2526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en-GB" sz="9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© 2022 VMD</a:t>
            </a:r>
            <a:endParaRPr lang="en-GB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737301"/>
      </p:ext>
    </p:extLst>
  </p:cSld>
  <p:clrMapOvr>
    <a:masterClrMapping/>
  </p:clrMapOvr>
</p:sld>
</file>

<file path=ppt/theme/theme1.xml><?xml version="1.0" encoding="utf-8"?>
<a:theme xmlns:a="http://schemas.openxmlformats.org/drawingml/2006/main" name="defra-powerpoint-hmglogo-v3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Defra">
    <a:dk1>
      <a:sysClr val="windowText" lastClr="000000"/>
    </a:dk1>
    <a:lt1>
      <a:sysClr val="window" lastClr="FFFFFF"/>
    </a:lt1>
    <a:dk2>
      <a:srgbClr val="00AF41"/>
    </a:dk2>
    <a:lt2>
      <a:srgbClr val="D51067"/>
    </a:lt2>
    <a:accent1>
      <a:srgbClr val="007CBA"/>
    </a:accent1>
    <a:accent2>
      <a:srgbClr val="77BC1F"/>
    </a:accent2>
    <a:accent3>
      <a:srgbClr val="FFCC00"/>
    </a:accent3>
    <a:accent4>
      <a:srgbClr val="D9262E"/>
    </a:accent4>
    <a:accent5>
      <a:srgbClr val="6D3075"/>
    </a:accent5>
    <a:accent6>
      <a:srgbClr val="FF9E16"/>
    </a:accent6>
    <a:hlink>
      <a:srgbClr val="000000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Defra">
    <a:dk1>
      <a:sysClr val="windowText" lastClr="000000"/>
    </a:dk1>
    <a:lt1>
      <a:sysClr val="window" lastClr="FFFFFF"/>
    </a:lt1>
    <a:dk2>
      <a:srgbClr val="00AF41"/>
    </a:dk2>
    <a:lt2>
      <a:srgbClr val="D51067"/>
    </a:lt2>
    <a:accent1>
      <a:srgbClr val="007CBA"/>
    </a:accent1>
    <a:accent2>
      <a:srgbClr val="77BC1F"/>
    </a:accent2>
    <a:accent3>
      <a:srgbClr val="FFCC00"/>
    </a:accent3>
    <a:accent4>
      <a:srgbClr val="D9262E"/>
    </a:accent4>
    <a:accent5>
      <a:srgbClr val="6D3075"/>
    </a:accent5>
    <a:accent6>
      <a:srgbClr val="FF9E16"/>
    </a:accent6>
    <a:hlink>
      <a:srgbClr val="000000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1653</Words>
  <Application>Microsoft Office PowerPoint</Application>
  <PresentationFormat>Letter Paper (8.5x11 in)</PresentationFormat>
  <Paragraphs>213</Paragraphs>
  <Slides>19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Cambria</vt:lpstr>
      <vt:lpstr>defra-powerpoint-hmglogo-v3</vt:lpstr>
      <vt:lpstr>PowerPoint Presentation</vt:lpstr>
      <vt:lpstr>UK – VARSS 2021</vt:lpstr>
      <vt:lpstr>PowerPoint Presentation</vt:lpstr>
      <vt:lpstr>Antibiotic Sales</vt:lpstr>
      <vt:lpstr>PowerPoint Presentation</vt:lpstr>
      <vt:lpstr>PowerPoint Presentation</vt:lpstr>
      <vt:lpstr>Antibiotic Sales</vt:lpstr>
      <vt:lpstr>Antibiotic Sales</vt:lpstr>
      <vt:lpstr>Antibiotic Sales</vt:lpstr>
      <vt:lpstr>Antibiotic Usage Data</vt:lpstr>
      <vt:lpstr>Antibiotic Usage Data</vt:lpstr>
      <vt:lpstr>Antibiotic Usage Data</vt:lpstr>
      <vt:lpstr>PowerPoint Presentation</vt:lpstr>
      <vt:lpstr>PowerPoint Presentation</vt:lpstr>
      <vt:lpstr>Harmonised Monitoring of AMR</vt:lpstr>
      <vt:lpstr>PowerPoint Presentation</vt:lpstr>
      <vt:lpstr>Harmonised Monitoring of AMR</vt:lpstr>
      <vt:lpstr>Clinical Surveillance of AMR</vt:lpstr>
      <vt:lpstr>Clinical Surveillance of AMR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2022-10-24T15:06:20Z</dcterms:created>
  <dcterms:modified xsi:type="dcterms:W3CDTF">2022-11-07T10:47:10Z</dcterms:modified>
</cp:coreProperties>
</file>